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sldIdLst>
    <p:sldId id="655" r:id="rId5"/>
    <p:sldId id="656" r:id="rId6"/>
    <p:sldId id="660" r:id="rId7"/>
    <p:sldId id="657" r:id="rId8"/>
    <p:sldId id="658" r:id="rId9"/>
    <p:sldId id="65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nnah Joyce" initials="HJ" lastIdx="13" clrIdx="0">
    <p:extLst>
      <p:ext uri="{19B8F6BF-5375-455C-9EA6-DF929625EA0E}">
        <p15:presenceInfo xmlns:p15="http://schemas.microsoft.com/office/powerpoint/2012/main" userId="2ad644a1b3d9af70" providerId="Windows Live"/>
      </p:ext>
    </p:extLst>
  </p:cmAuthor>
  <p:cmAuthor id="2" name="Marina Lewis-King" initials="ML" lastIdx="4" clrIdx="1">
    <p:extLst>
      <p:ext uri="{19B8F6BF-5375-455C-9EA6-DF929625EA0E}">
        <p15:presenceInfo xmlns:p15="http://schemas.microsoft.com/office/powerpoint/2012/main" userId="S::Marina.Lewis-King@anewdirection.org.uk::87abd165-f5cb-4301-9a52-48c1c7db8e4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B0A3"/>
    <a:srgbClr val="FF3877"/>
    <a:srgbClr val="FFCB14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D1BE86-8EB5-1005-233D-129E9C23D661}" v="31" dt="2026-09-16T14:30:58.962"/>
    <p1510:client id="{AE3BE631-25C9-4F94-9343-8690146CAA29}" v="5" dt="2026-09-16T10:27:26.310"/>
    <p1510:client id="{FD7F8FAA-3408-21FA-92E5-CD1F38E1072C}" v="159" dt="2026-09-16T10:04:34.6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25718C-0540-467F-AA4B-43D28FFB4141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2059F14-D379-4F02-8293-117DA69085D6}">
      <dgm:prSet phldrT="[Text]" phldr="0"/>
      <dgm:spPr>
        <a:solidFill>
          <a:srgbClr val="29B0A3"/>
        </a:solidFill>
      </dgm:spPr>
      <dgm:t>
        <a:bodyPr/>
        <a:lstStyle/>
        <a:p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Which creative skill will you develop?</a:t>
          </a:r>
        </a:p>
      </dgm:t>
    </dgm:pt>
    <dgm:pt modelId="{C579FBC8-A000-4E43-8AEC-4E38E50F8970}" type="parTrans" cxnId="{1923E9B6-1390-4F75-9D41-8D2F2ACF5176}">
      <dgm:prSet/>
      <dgm:spPr/>
      <dgm:t>
        <a:bodyPr/>
        <a:lstStyle/>
        <a:p>
          <a:endParaRPr lang="en-GB"/>
        </a:p>
      </dgm:t>
    </dgm:pt>
    <dgm:pt modelId="{F49668BA-11D7-41B8-89EB-7C3236045666}" type="sibTrans" cxnId="{1923E9B6-1390-4F75-9D41-8D2F2ACF5176}">
      <dgm:prSet/>
      <dgm:spPr/>
      <dgm:t>
        <a:bodyPr/>
        <a:lstStyle/>
        <a:p>
          <a:endParaRPr lang="en-GB"/>
        </a:p>
      </dgm:t>
    </dgm:pt>
    <dgm:pt modelId="{1B354FC4-7E52-49FA-9518-6141F71F84CA}">
      <dgm:prSet phldrT="[Text]" phldr="0"/>
      <dgm:spPr>
        <a:solidFill>
          <a:srgbClr val="29B0A3"/>
        </a:solidFill>
      </dgm:spPr>
      <dgm:t>
        <a:bodyPr/>
        <a:lstStyle/>
        <a:p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How will you develop it?</a:t>
          </a:r>
        </a:p>
      </dgm:t>
    </dgm:pt>
    <dgm:pt modelId="{CA170E79-ACC2-415B-BAF4-F3152171A776}" type="parTrans" cxnId="{C96C8BBC-3206-46F9-931E-196CFF4FAA48}">
      <dgm:prSet/>
      <dgm:spPr/>
      <dgm:t>
        <a:bodyPr/>
        <a:lstStyle/>
        <a:p>
          <a:endParaRPr lang="en-GB"/>
        </a:p>
      </dgm:t>
    </dgm:pt>
    <dgm:pt modelId="{9A2476B9-14CD-439C-986F-D15C9FA86B39}" type="sibTrans" cxnId="{C96C8BBC-3206-46F9-931E-196CFF4FAA48}">
      <dgm:prSet/>
      <dgm:spPr/>
      <dgm:t>
        <a:bodyPr/>
        <a:lstStyle/>
        <a:p>
          <a:endParaRPr lang="en-GB"/>
        </a:p>
      </dgm:t>
    </dgm:pt>
    <dgm:pt modelId="{B1986F8B-EFC6-4747-AE99-F4C583C40540}">
      <dgm:prSet phldrT="[Text]" phldr="0"/>
      <dgm:spPr>
        <a:solidFill>
          <a:srgbClr val="29B0A3"/>
        </a:solidFill>
      </dgm:spPr>
      <dgm:t>
        <a:bodyPr/>
        <a:lstStyle/>
        <a:p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How will you use your creativity in your learning this term?</a:t>
          </a:r>
        </a:p>
      </dgm:t>
    </dgm:pt>
    <dgm:pt modelId="{D710B78D-22A3-417A-B578-8A1E83D34BD2}" type="parTrans" cxnId="{B62E6F75-B424-4139-95B2-C90E365F5FC8}">
      <dgm:prSet/>
      <dgm:spPr/>
      <dgm:t>
        <a:bodyPr/>
        <a:lstStyle/>
        <a:p>
          <a:endParaRPr lang="en-GB"/>
        </a:p>
      </dgm:t>
    </dgm:pt>
    <dgm:pt modelId="{8C6B1495-C207-49B6-9DC7-033207B35028}" type="sibTrans" cxnId="{B62E6F75-B424-4139-95B2-C90E365F5FC8}">
      <dgm:prSet/>
      <dgm:spPr/>
      <dgm:t>
        <a:bodyPr/>
        <a:lstStyle/>
        <a:p>
          <a:endParaRPr lang="en-GB"/>
        </a:p>
      </dgm:t>
    </dgm:pt>
    <dgm:pt modelId="{19F9E386-B6C5-466E-B5E7-8D507A365A4B}" type="pres">
      <dgm:prSet presAssocID="{7825718C-0540-467F-AA4B-43D28FFB4141}" presName="CompostProcess" presStyleCnt="0">
        <dgm:presLayoutVars>
          <dgm:dir/>
          <dgm:resizeHandles val="exact"/>
        </dgm:presLayoutVars>
      </dgm:prSet>
      <dgm:spPr/>
    </dgm:pt>
    <dgm:pt modelId="{805AAC10-DB9E-4249-8E3B-DAD272F4FD87}" type="pres">
      <dgm:prSet presAssocID="{7825718C-0540-467F-AA4B-43D28FFB4141}" presName="arrow" presStyleLbl="bgShp" presStyleIdx="0" presStyleCnt="1" custLinFactNeighborX="-94299" custLinFactNeighborY="-13376"/>
      <dgm:spPr>
        <a:solidFill>
          <a:srgbClr val="FF3877"/>
        </a:solidFill>
      </dgm:spPr>
    </dgm:pt>
    <dgm:pt modelId="{A2717D78-1BDB-4836-BD86-47C416E47667}" type="pres">
      <dgm:prSet presAssocID="{7825718C-0540-467F-AA4B-43D28FFB4141}" presName="linearProcess" presStyleCnt="0"/>
      <dgm:spPr/>
    </dgm:pt>
    <dgm:pt modelId="{6313871D-D858-4A36-A667-CB3A7BB98EA1}" type="pres">
      <dgm:prSet presAssocID="{D2059F14-D379-4F02-8293-117DA69085D6}" presName="textNode" presStyleLbl="node1" presStyleIdx="0" presStyleCnt="3">
        <dgm:presLayoutVars>
          <dgm:bulletEnabled val="1"/>
        </dgm:presLayoutVars>
      </dgm:prSet>
      <dgm:spPr/>
    </dgm:pt>
    <dgm:pt modelId="{5C27E6B7-7E00-4643-92EC-3962804479B8}" type="pres">
      <dgm:prSet presAssocID="{F49668BA-11D7-41B8-89EB-7C3236045666}" presName="sibTrans" presStyleCnt="0"/>
      <dgm:spPr/>
    </dgm:pt>
    <dgm:pt modelId="{25F4B246-5F1F-44C5-99FB-0FD74C21BF6D}" type="pres">
      <dgm:prSet presAssocID="{1B354FC4-7E52-49FA-9518-6141F71F84CA}" presName="textNode" presStyleLbl="node1" presStyleIdx="1" presStyleCnt="3">
        <dgm:presLayoutVars>
          <dgm:bulletEnabled val="1"/>
        </dgm:presLayoutVars>
      </dgm:prSet>
      <dgm:spPr/>
    </dgm:pt>
    <dgm:pt modelId="{050125DB-6DCF-4773-A6C5-B2F40E1C18A1}" type="pres">
      <dgm:prSet presAssocID="{9A2476B9-14CD-439C-986F-D15C9FA86B39}" presName="sibTrans" presStyleCnt="0"/>
      <dgm:spPr/>
    </dgm:pt>
    <dgm:pt modelId="{24D0E33D-33B8-4502-8F37-EE5F81C23F0A}" type="pres">
      <dgm:prSet presAssocID="{B1986F8B-EFC6-4747-AE99-F4C583C40540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04B9761E-8253-42E7-A5A7-D9959D921D36}" type="presOf" srcId="{D2059F14-D379-4F02-8293-117DA69085D6}" destId="{6313871D-D858-4A36-A667-CB3A7BB98EA1}" srcOrd="0" destOrd="0" presId="urn:microsoft.com/office/officeart/2005/8/layout/hProcess9"/>
    <dgm:cxn modelId="{B62E6F75-B424-4139-95B2-C90E365F5FC8}" srcId="{7825718C-0540-467F-AA4B-43D28FFB4141}" destId="{B1986F8B-EFC6-4747-AE99-F4C583C40540}" srcOrd="2" destOrd="0" parTransId="{D710B78D-22A3-417A-B578-8A1E83D34BD2}" sibTransId="{8C6B1495-C207-49B6-9DC7-033207B35028}"/>
    <dgm:cxn modelId="{87C88795-F68B-41D1-81BD-F73C091DDD54}" type="presOf" srcId="{B1986F8B-EFC6-4747-AE99-F4C583C40540}" destId="{24D0E33D-33B8-4502-8F37-EE5F81C23F0A}" srcOrd="0" destOrd="0" presId="urn:microsoft.com/office/officeart/2005/8/layout/hProcess9"/>
    <dgm:cxn modelId="{1923E9B6-1390-4F75-9D41-8D2F2ACF5176}" srcId="{7825718C-0540-467F-AA4B-43D28FFB4141}" destId="{D2059F14-D379-4F02-8293-117DA69085D6}" srcOrd="0" destOrd="0" parTransId="{C579FBC8-A000-4E43-8AEC-4E38E50F8970}" sibTransId="{F49668BA-11D7-41B8-89EB-7C3236045666}"/>
    <dgm:cxn modelId="{C96C8BBC-3206-46F9-931E-196CFF4FAA48}" srcId="{7825718C-0540-467F-AA4B-43D28FFB4141}" destId="{1B354FC4-7E52-49FA-9518-6141F71F84CA}" srcOrd="1" destOrd="0" parTransId="{CA170E79-ACC2-415B-BAF4-F3152171A776}" sibTransId="{9A2476B9-14CD-439C-986F-D15C9FA86B39}"/>
    <dgm:cxn modelId="{1B4064CA-3F9C-4ADF-9705-EFFF7E9DB5C1}" type="presOf" srcId="{7825718C-0540-467F-AA4B-43D28FFB4141}" destId="{19F9E386-B6C5-466E-B5E7-8D507A365A4B}" srcOrd="0" destOrd="0" presId="urn:microsoft.com/office/officeart/2005/8/layout/hProcess9"/>
    <dgm:cxn modelId="{2B29D0E5-9E69-462F-81EB-2385A0768824}" type="presOf" srcId="{1B354FC4-7E52-49FA-9518-6141F71F84CA}" destId="{25F4B246-5F1F-44C5-99FB-0FD74C21BF6D}" srcOrd="0" destOrd="0" presId="urn:microsoft.com/office/officeart/2005/8/layout/hProcess9"/>
    <dgm:cxn modelId="{1E67D910-3C1A-4865-85D6-9031D6F70925}" type="presParOf" srcId="{19F9E386-B6C5-466E-B5E7-8D507A365A4B}" destId="{805AAC10-DB9E-4249-8E3B-DAD272F4FD87}" srcOrd="0" destOrd="0" presId="urn:microsoft.com/office/officeart/2005/8/layout/hProcess9"/>
    <dgm:cxn modelId="{CA0AC1C0-FCBE-4892-A16A-F4A0C436113A}" type="presParOf" srcId="{19F9E386-B6C5-466E-B5E7-8D507A365A4B}" destId="{A2717D78-1BDB-4836-BD86-47C416E47667}" srcOrd="1" destOrd="0" presId="urn:microsoft.com/office/officeart/2005/8/layout/hProcess9"/>
    <dgm:cxn modelId="{602F720D-B9BA-4EEE-817B-AA870E398990}" type="presParOf" srcId="{A2717D78-1BDB-4836-BD86-47C416E47667}" destId="{6313871D-D858-4A36-A667-CB3A7BB98EA1}" srcOrd="0" destOrd="0" presId="urn:microsoft.com/office/officeart/2005/8/layout/hProcess9"/>
    <dgm:cxn modelId="{034BE6F0-EE7F-4591-973B-3E15A6054EEF}" type="presParOf" srcId="{A2717D78-1BDB-4836-BD86-47C416E47667}" destId="{5C27E6B7-7E00-4643-92EC-3962804479B8}" srcOrd="1" destOrd="0" presId="urn:microsoft.com/office/officeart/2005/8/layout/hProcess9"/>
    <dgm:cxn modelId="{0E6EAE6F-0424-4B07-BAB0-DC7DF0823BEE}" type="presParOf" srcId="{A2717D78-1BDB-4836-BD86-47C416E47667}" destId="{25F4B246-5F1F-44C5-99FB-0FD74C21BF6D}" srcOrd="2" destOrd="0" presId="urn:microsoft.com/office/officeart/2005/8/layout/hProcess9"/>
    <dgm:cxn modelId="{523DCDD6-00F6-48B3-822A-6BF9DEEDFB47}" type="presParOf" srcId="{A2717D78-1BDB-4836-BD86-47C416E47667}" destId="{050125DB-6DCF-4773-A6C5-B2F40E1C18A1}" srcOrd="3" destOrd="0" presId="urn:microsoft.com/office/officeart/2005/8/layout/hProcess9"/>
    <dgm:cxn modelId="{7DA78407-F2EF-46C8-8C64-8A0ACC4D5012}" type="presParOf" srcId="{A2717D78-1BDB-4836-BD86-47C416E47667}" destId="{24D0E33D-33B8-4502-8F37-EE5F81C23F0A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5AAC10-DB9E-4249-8E3B-DAD272F4FD87}">
      <dsp:nvSpPr>
        <dsp:cNvPr id="0" name=""/>
        <dsp:cNvSpPr/>
      </dsp:nvSpPr>
      <dsp:spPr>
        <a:xfrm>
          <a:off x="0" y="0"/>
          <a:ext cx="5336103" cy="3584644"/>
        </a:xfrm>
        <a:prstGeom prst="rightArrow">
          <a:avLst/>
        </a:prstGeom>
        <a:solidFill>
          <a:srgbClr val="FF3877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13871D-D858-4A36-A667-CB3A7BB98EA1}">
      <dsp:nvSpPr>
        <dsp:cNvPr id="0" name=""/>
        <dsp:cNvSpPr/>
      </dsp:nvSpPr>
      <dsp:spPr>
        <a:xfrm>
          <a:off x="6743" y="1075393"/>
          <a:ext cx="2020656" cy="1433857"/>
        </a:xfrm>
        <a:prstGeom prst="roundRect">
          <a:avLst/>
        </a:prstGeom>
        <a:solidFill>
          <a:srgbClr val="29B0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>
              <a:latin typeface="Arial" panose="020B0604020202020204" pitchFamily="34" charset="0"/>
              <a:cs typeface="Arial" panose="020B0604020202020204" pitchFamily="34" charset="0"/>
            </a:rPr>
            <a:t>Which creative skill will you develop?</a:t>
          </a:r>
        </a:p>
      </dsp:txBody>
      <dsp:txXfrm>
        <a:off x="76738" y="1145388"/>
        <a:ext cx="1880666" cy="1293867"/>
      </dsp:txXfrm>
    </dsp:sp>
    <dsp:sp modelId="{25F4B246-5F1F-44C5-99FB-0FD74C21BF6D}">
      <dsp:nvSpPr>
        <dsp:cNvPr id="0" name=""/>
        <dsp:cNvSpPr/>
      </dsp:nvSpPr>
      <dsp:spPr>
        <a:xfrm>
          <a:off x="2128556" y="1075393"/>
          <a:ext cx="2020656" cy="1433857"/>
        </a:xfrm>
        <a:prstGeom prst="roundRect">
          <a:avLst/>
        </a:prstGeom>
        <a:solidFill>
          <a:srgbClr val="29B0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>
              <a:latin typeface="Arial" panose="020B0604020202020204" pitchFamily="34" charset="0"/>
              <a:cs typeface="Arial" panose="020B0604020202020204" pitchFamily="34" charset="0"/>
            </a:rPr>
            <a:t>How will you develop it?</a:t>
          </a:r>
        </a:p>
      </dsp:txBody>
      <dsp:txXfrm>
        <a:off x="2198551" y="1145388"/>
        <a:ext cx="1880666" cy="1293867"/>
      </dsp:txXfrm>
    </dsp:sp>
    <dsp:sp modelId="{24D0E33D-33B8-4502-8F37-EE5F81C23F0A}">
      <dsp:nvSpPr>
        <dsp:cNvPr id="0" name=""/>
        <dsp:cNvSpPr/>
      </dsp:nvSpPr>
      <dsp:spPr>
        <a:xfrm>
          <a:off x="4250368" y="1075393"/>
          <a:ext cx="2020656" cy="1433857"/>
        </a:xfrm>
        <a:prstGeom prst="roundRect">
          <a:avLst/>
        </a:prstGeom>
        <a:solidFill>
          <a:srgbClr val="29B0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>
              <a:latin typeface="Arial" panose="020B0604020202020204" pitchFamily="34" charset="0"/>
              <a:cs typeface="Arial" panose="020B0604020202020204" pitchFamily="34" charset="0"/>
            </a:rPr>
            <a:t>How will you use your creativity in your learning this term?</a:t>
          </a:r>
        </a:p>
      </dsp:txBody>
      <dsp:txXfrm>
        <a:off x="4320363" y="1145388"/>
        <a:ext cx="1880666" cy="12938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9B5E3E-03D5-1348-8717-5185D8779C50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C99512-0D02-0847-8629-FB6E427CB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706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15A5D-8841-4031-0D21-3B8F6D1B7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9F33401C-CC89-0AFD-37D4-D1D76720509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93B3A676-6ACA-B665-6F18-6FE08B02C77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0D9528-B314-FA9C-65E0-4EF9FBD645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84E96251-5292-4921-BB76-6B2539ADA372}" type="slidenum">
              <a:rPr lang="en-US" smtClean="0">
                <a:solidFill>
                  <a:prstClr val="black"/>
                </a:solidFill>
                <a:latin typeface="Calibri"/>
                <a:ea typeface="+mn-ea"/>
              </a:rPr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</a:t>
            </a:fld>
            <a:endParaRPr lang="en-US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102661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AF00A4-9ED3-1C1D-E65C-9D0928A8E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CB9149B2-53AF-F66C-5ADA-C4ED51E35F8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CD4ED89A-F36E-F348-4F4B-EFF7DC6BB46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05F153-3310-F637-41FB-9C6141B30C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84E96251-5292-4921-BB76-6B2539ADA372}" type="slidenum">
              <a:rPr lang="en-US" smtClean="0">
                <a:solidFill>
                  <a:prstClr val="black"/>
                </a:solidFill>
                <a:latin typeface="Calibri"/>
                <a:ea typeface="+mn-ea"/>
              </a:rPr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2</a:t>
            </a:fld>
            <a:endParaRPr lang="en-US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330800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59D38-5594-BADD-187F-B82AC0F726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932091C1-C1DE-9C4C-DB46-82A2410F3D6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90BB15F2-9698-3244-B3CC-66D8C85819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50F7DC-B8FF-2E08-306E-87C3AB7F44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84E96251-5292-4921-BB76-6B2539ADA372}" type="slidenum">
              <a:rPr lang="en-US" smtClean="0">
                <a:solidFill>
                  <a:prstClr val="black"/>
                </a:solidFill>
                <a:latin typeface="Calibri"/>
                <a:ea typeface="+mn-ea"/>
              </a:rPr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3</a:t>
            </a:fld>
            <a:endParaRPr lang="en-US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699139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85466-2272-62E6-3002-308AFB855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2A51A557-640F-33E1-BEA3-C05BB8F2ADF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D237C499-FCFB-084F-2E80-2B127AF3405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>
                <a:ea typeface="Calibri"/>
                <a:cs typeface="Calibri"/>
              </a:rPr>
              <a:t>Click the URL link to load the webpage for a picture of the Kanav and his plane</a:t>
            </a:r>
            <a:endParaRPr lang="en-US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D50EB6-EA63-C3A3-CC1F-E0DD3CE8C3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84E96251-5292-4921-BB76-6B2539ADA372}" type="slidenum">
              <a:rPr lang="en-US" smtClean="0">
                <a:solidFill>
                  <a:prstClr val="black"/>
                </a:solidFill>
                <a:latin typeface="Calibri"/>
                <a:ea typeface="+mn-ea"/>
              </a:rPr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4</a:t>
            </a:fld>
            <a:endParaRPr lang="en-US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034694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0C597-CA5D-233B-73A3-520B162EC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C47C6EE1-9148-B1F5-0353-6EA86C6065B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20BF36A7-5861-A553-5578-B61D09E9F7C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24273C-D694-60AA-348D-92FB654C7E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84E96251-5292-4921-BB76-6B2539ADA372}" type="slidenum">
              <a:rPr lang="en-US" smtClean="0">
                <a:solidFill>
                  <a:prstClr val="black"/>
                </a:solidFill>
                <a:latin typeface="Calibri"/>
                <a:ea typeface="+mn-ea"/>
              </a:rPr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5</a:t>
            </a:fld>
            <a:endParaRPr lang="en-US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720026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251F1-CC84-5B6F-D1FD-90057A456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8E7A9263-E0EB-6D65-F19C-E383A5A5C60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47A964F5-15CC-EA06-1108-1B7D282232D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F7E798-E5F0-FA69-E327-15F29067FD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84E96251-5292-4921-BB76-6B2539ADA372}" type="slidenum">
              <a:rPr lang="en-US" smtClean="0">
                <a:solidFill>
                  <a:prstClr val="black"/>
                </a:solidFill>
                <a:latin typeface="Calibri"/>
                <a:ea typeface="+mn-ea"/>
              </a:rPr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6</a:t>
            </a:fld>
            <a:endParaRPr lang="en-US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18356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EDF00-5FE2-50EC-0B61-979B10032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2DF9BF-A806-B231-DBD6-66F77B892B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DA5EFE-4848-6A62-F5FF-D37984E4E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C842D-EAAD-428E-9F69-E3C2DBA25B06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B266A1-F70D-D971-6F1F-FECA145B8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5A3A45-B235-261F-288D-692A14D30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D2C63-94D7-42E2-8A94-AD17810A43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9782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6EAE7-F714-8F3B-8185-843E6784E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944A6E-587A-EA85-51A8-FF735A582B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57662E-2FD3-8FEB-4318-DC8A2CB07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C842D-EAAD-428E-9F69-E3C2DBA25B06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A781E-A822-E842-044E-236C119C3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FBA034-9730-8FE0-8175-2BEF8B29E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D2C63-94D7-42E2-8A94-AD17810A43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901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782AB-DFBE-7AAA-F9F4-A9433AED3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9210DB-E3D9-2A44-57CC-A0A729B649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62741A-0E0A-E14D-4170-F327849E3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C842D-EAAD-428E-9F69-E3C2DBA25B06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562EF-DC20-E677-885D-C85B4031D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3EE79F-2474-564F-979B-0D4EAAAE5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D2C63-94D7-42E2-8A94-AD17810A43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7299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69AF6-2DAC-6348-9FC3-BBF5DD003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092968-B8C3-34DD-B7D4-8EFC9E0D6D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3C0EE-BD69-8611-0415-FE1834DE0F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3D6168-410D-9143-8B32-0E21E29D9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C842D-EAAD-428E-9F69-E3C2DBA25B06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684624-F7CE-609D-2B1B-91B0236B0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F38EB6-5024-78F2-E651-A8EEF4937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D2C63-94D7-42E2-8A94-AD17810A43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5330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66400-11D5-0AF1-E372-08AC1AEDB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B09C6C-E17A-39A3-CDD1-CE1D1615E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5C7AFC-2788-A66B-CEE9-C8F96EFEF0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5487BC-F42B-97EA-E416-76A5D0B3A1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B78F53-C364-15AB-4AC5-8895465A2E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6635BA-2CFB-6833-8C74-B9816D23F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C842D-EAAD-428E-9F69-E3C2DBA25B06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D58B13-C103-DFF0-E261-73DD37C2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573CFE-522B-6A41-2878-393FDA443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D2C63-94D7-42E2-8A94-AD17810A43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2822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8D09E-D4E4-841B-B6A8-F6E172B32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922A9C-6520-825E-9D50-00BDA9BE4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C842D-EAAD-428E-9F69-E3C2DBA25B06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2A41FF-96B6-5BD8-775A-1ECADB324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F56CBD-11A5-65FC-A922-5371A3580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D2C63-94D7-42E2-8A94-AD17810A43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0868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BA836F-DD63-862A-38DE-4C0CD0096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C842D-EAAD-428E-9F69-E3C2DBA25B06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853450-6279-5AAC-9A78-F4181DB82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689D27-DAB3-4699-267C-A1E5DCFCB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D2C63-94D7-42E2-8A94-AD17810A43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7799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22A1F-7AB3-8BFB-81C7-5ACF774B2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3A8FBF-A7D3-51E1-6B14-C00823F868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450F93-65BC-59AC-958F-A07C3F9515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F2CF0F-839D-C1E1-C835-362808883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C842D-EAAD-428E-9F69-E3C2DBA25B06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B85B45-E4DB-6A70-619E-D8F841043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F8844F-D0A6-65CE-3CD3-5EDA202E1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D2C63-94D7-42E2-8A94-AD17810A43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8623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FACAE-956A-B3F7-FA8E-382ABCA54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850606-FC0B-68EF-D532-71C3268DF9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464D71-9317-A504-78C5-4BB0053623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661CD3-ECF8-B949-3D87-95B17123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C842D-EAAD-428E-9F69-E3C2DBA25B06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D08B79-6850-26F0-D193-C9C1DC9FD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016307-2D74-D4A9-D491-DDF8E6690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D2C63-94D7-42E2-8A94-AD17810A43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0204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0535F-ED6F-FAF2-E759-B2350F8AF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F14260-F0F8-4739-165A-EA371A1E90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28143-4CDC-7996-9DFF-40B6F8346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C842D-EAAD-428E-9F69-E3C2DBA25B06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5F9BE0-5B46-00C8-2693-C0E50AB6F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A17A60-D600-21AB-1826-28A2EC3E4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D2C63-94D7-42E2-8A94-AD17810A43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3165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7582A0-8574-1A33-2B6E-EF095D1AFE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0D52D7-7A20-1DB2-4B7A-DF26EB2C33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09BF9A-7FF4-3D97-1D3B-70DAA7E09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C842D-EAAD-428E-9F69-E3C2DBA25B06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30C1BA-ED70-DBE1-B260-6C121A43A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0946BD-95B1-6343-F075-81426E9B4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D2C63-94D7-42E2-8A94-AD17810A43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1834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71273D-2FF6-7CEF-55F3-A2F5C88CD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C895BC-FD27-FABA-7BC3-E6D1D6A87A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8C8943-47FB-1E65-B6FB-363BC12C1B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8C842D-EAAD-428E-9F69-E3C2DBA25B06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43F0FC-C4A6-ADF9-1DFC-F8EE58F6FC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9C6242-9383-286B-217B-39A12E3762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D2C63-94D7-42E2-8A94-AD17810A43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8430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svg"/><Relationship Id="rId4" Type="http://schemas.openxmlformats.org/officeDocument/2006/relationships/hyperlink" Target="https://labnews.co.uk/big-bang-winners-showcase-next-generation-of-stem-innovators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svg"/><Relationship Id="rId4" Type="http://schemas.openxmlformats.org/officeDocument/2006/relationships/hyperlink" Target="https://www.tate.org.uk/kids/artists/who-pablo-picasso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5EB745-3751-DD41-02CF-716D19B89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0">
            <a:extLst>
              <a:ext uri="{FF2B5EF4-FFF2-40B4-BE49-F238E27FC236}">
                <a16:creationId xmlns:a16="http://schemas.microsoft.com/office/drawing/2014/main" id="{AD6EB947-404F-6778-F159-725AD95544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325" y="6363342"/>
            <a:ext cx="11658600" cy="45719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" name="Text Box 15">
            <a:extLst>
              <a:ext uri="{FF2B5EF4-FFF2-40B4-BE49-F238E27FC236}">
                <a16:creationId xmlns:a16="http://schemas.microsoft.com/office/drawing/2014/main" id="{AA9530C6-CD96-6D17-8D75-5B8ABA0A65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4761" y="6497390"/>
            <a:ext cx="2898775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ts val="1125"/>
              </a:spcAft>
              <a:buNone/>
            </a:pPr>
            <a:r>
              <a:rPr lang="en-GB" altLang="en-US" sz="1800" baseline="30000" err="1">
                <a:solidFill>
                  <a:srgbClr val="000000"/>
                </a:solidFill>
                <a:latin typeface="GT Eesti Text Book" panose="00000400000000000000" pitchFamily="2" charset="0"/>
              </a:rPr>
              <a:t>anewdirection.org.uk</a:t>
            </a:r>
            <a:endParaRPr lang="en-GB" altLang="en-US" sz="1800" baseline="30000">
              <a:solidFill>
                <a:srgbClr val="000000"/>
              </a:solidFill>
              <a:latin typeface="GT Eesti Text Book" panose="00000400000000000000" pitchFamily="2" charset="0"/>
            </a:endParaRPr>
          </a:p>
        </p:txBody>
      </p:sp>
      <p:sp>
        <p:nvSpPr>
          <p:cNvPr id="13" name="Text Box 15">
            <a:extLst>
              <a:ext uri="{FF2B5EF4-FFF2-40B4-BE49-F238E27FC236}">
                <a16:creationId xmlns:a16="http://schemas.microsoft.com/office/drawing/2014/main" id="{407901DD-9A10-D936-CD16-9D2522507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325" y="6505370"/>
            <a:ext cx="2898775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ts val="1125"/>
              </a:spcAft>
              <a:buNone/>
            </a:pPr>
            <a:r>
              <a:rPr lang="en-GB" altLang="en-US" sz="1800" b="1" baseline="30000">
                <a:solidFill>
                  <a:srgbClr val="000000"/>
                </a:solidFill>
                <a:latin typeface="GT Eesti Text Book" panose="00000400000000000000" pitchFamily="2" charset="0"/>
                <a:cs typeface="Arial" panose="020B0604020202020204" pitchFamily="34" charset="0"/>
              </a:rPr>
              <a:t>@</a:t>
            </a:r>
            <a:r>
              <a:rPr lang="en-GB" altLang="en-US" sz="1800" baseline="30000" err="1">
                <a:solidFill>
                  <a:srgbClr val="000000"/>
                </a:solidFill>
                <a:latin typeface="GT Eesti Text Book" panose="00000400000000000000" pitchFamily="2" charset="0"/>
                <a:cs typeface="Arial" panose="020B0604020202020204" pitchFamily="34" charset="0"/>
              </a:rPr>
              <a:t>A_New_Direction</a:t>
            </a:r>
            <a:endParaRPr lang="en-GB" altLang="en-US" sz="1800" baseline="30000">
              <a:solidFill>
                <a:srgbClr val="000000"/>
              </a:solidFill>
              <a:latin typeface="GT Eesti Text Book" panose="000004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63F1195-E4E1-C84A-B36F-2398B18961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0082" y="173285"/>
            <a:ext cx="1624803" cy="68004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7817E2D-34FB-E2E3-5F76-717117659ED4}"/>
              </a:ext>
            </a:extLst>
          </p:cNvPr>
          <p:cNvSpPr txBox="1"/>
          <p:nvPr/>
        </p:nvSpPr>
        <p:spPr>
          <a:xfrm>
            <a:off x="669925" y="310541"/>
            <a:ext cx="8474075" cy="1015663"/>
          </a:xfrm>
          <a:prstGeom prst="rect">
            <a:avLst/>
          </a:prstGeom>
          <a:solidFill>
            <a:srgbClr val="29B0A3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6000" b="1">
                <a:solidFill>
                  <a:schemeClr val="bg1"/>
                </a:solidFill>
                <a:latin typeface="Arial"/>
                <a:cs typeface="Arial"/>
              </a:rPr>
              <a:t>Playing with Creativity</a:t>
            </a:r>
          </a:p>
        </p:txBody>
      </p:sp>
      <p:sp>
        <p:nvSpPr>
          <p:cNvPr id="5" name="Text Box 16">
            <a:extLst>
              <a:ext uri="{FF2B5EF4-FFF2-40B4-BE49-F238E27FC236}">
                <a16:creationId xmlns:a16="http://schemas.microsoft.com/office/drawing/2014/main" id="{CEC00EBC-1084-6FE8-5AF6-AF7C684295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2645726"/>
            <a:ext cx="7325995" cy="2054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>
                <a:latin typeface="Arial"/>
                <a:cs typeface="Arial"/>
              </a:rPr>
              <a:t> What is creativity?</a:t>
            </a:r>
          </a:p>
          <a:p>
            <a:pPr>
              <a:buNone/>
            </a:pPr>
            <a:endParaRPr lang="en-GB">
              <a:latin typeface="Arial"/>
              <a:cs typeface="Arial"/>
            </a:endParaRPr>
          </a:p>
          <a:p>
            <a:r>
              <a:rPr lang="en-GB">
                <a:latin typeface="Arial"/>
                <a:cs typeface="Arial"/>
              </a:rPr>
              <a:t> Why is being creative important?</a:t>
            </a:r>
          </a:p>
          <a:p>
            <a:pPr>
              <a:buNone/>
            </a:pPr>
            <a:endParaRPr lang="en-GB">
              <a:latin typeface="Arial"/>
              <a:cs typeface="Arial"/>
            </a:endParaRPr>
          </a:p>
          <a:p>
            <a:r>
              <a:rPr lang="en-GB">
                <a:latin typeface="Arial"/>
                <a:cs typeface="Arial"/>
              </a:rPr>
              <a:t> What can we do to develop our creativity?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6FA3EC6-DE88-9C5A-9EC8-1A4DACC405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5920" y="1963449"/>
            <a:ext cx="3682437" cy="344376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406C42-C8F8-1677-07D8-C1D7C76B3D81}"/>
              </a:ext>
            </a:extLst>
          </p:cNvPr>
          <p:cNvSpPr txBox="1"/>
          <p:nvPr/>
        </p:nvSpPr>
        <p:spPr>
          <a:xfrm>
            <a:off x="669608" y="1964642"/>
            <a:ext cx="2696962" cy="584775"/>
          </a:xfrm>
          <a:prstGeom prst="rect">
            <a:avLst/>
          </a:prstGeom>
          <a:solidFill>
            <a:srgbClr val="FF3877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 b="1">
                <a:solidFill>
                  <a:schemeClr val="bg1"/>
                </a:solidFill>
              </a:rPr>
              <a:t>Key questions:</a:t>
            </a:r>
            <a:endParaRPr lang="en-US" sz="3200" b="1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49154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99D3B-332C-DA7D-CF38-B69309AE2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0">
            <a:extLst>
              <a:ext uri="{FF2B5EF4-FFF2-40B4-BE49-F238E27FC236}">
                <a16:creationId xmlns:a16="http://schemas.microsoft.com/office/drawing/2014/main" id="{215A9182-A0C7-F321-147E-97A5B5DA7F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325" y="6363342"/>
            <a:ext cx="11658600" cy="45719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" name="Text Box 15">
            <a:extLst>
              <a:ext uri="{FF2B5EF4-FFF2-40B4-BE49-F238E27FC236}">
                <a16:creationId xmlns:a16="http://schemas.microsoft.com/office/drawing/2014/main" id="{4D139A70-C00B-E0DB-A981-D3949D3B26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4761" y="6497390"/>
            <a:ext cx="2898775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ts val="1125"/>
              </a:spcAft>
              <a:buNone/>
            </a:pPr>
            <a:r>
              <a:rPr lang="en-GB" altLang="en-US" sz="1800" baseline="30000" err="1">
                <a:solidFill>
                  <a:srgbClr val="000000"/>
                </a:solidFill>
                <a:latin typeface="GT Eesti Text Book" panose="00000400000000000000" pitchFamily="2" charset="0"/>
              </a:rPr>
              <a:t>anewdirection.org.uk</a:t>
            </a:r>
            <a:endParaRPr lang="en-GB" altLang="en-US" sz="1800" baseline="30000">
              <a:solidFill>
                <a:srgbClr val="000000"/>
              </a:solidFill>
              <a:latin typeface="GT Eesti Text Book" panose="00000400000000000000" pitchFamily="2" charset="0"/>
            </a:endParaRPr>
          </a:p>
        </p:txBody>
      </p:sp>
      <p:sp>
        <p:nvSpPr>
          <p:cNvPr id="13" name="Text Box 15">
            <a:extLst>
              <a:ext uri="{FF2B5EF4-FFF2-40B4-BE49-F238E27FC236}">
                <a16:creationId xmlns:a16="http://schemas.microsoft.com/office/drawing/2014/main" id="{02A11205-A392-3976-177B-74679F0440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325" y="6505370"/>
            <a:ext cx="2898775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ts val="1125"/>
              </a:spcAft>
              <a:buNone/>
            </a:pPr>
            <a:r>
              <a:rPr lang="en-GB" altLang="en-US" sz="1800" b="1" baseline="30000">
                <a:solidFill>
                  <a:srgbClr val="000000"/>
                </a:solidFill>
                <a:latin typeface="GT Eesti Text Book" panose="00000400000000000000" pitchFamily="2" charset="0"/>
                <a:cs typeface="Arial" panose="020B0604020202020204" pitchFamily="34" charset="0"/>
              </a:rPr>
              <a:t>@</a:t>
            </a:r>
            <a:r>
              <a:rPr lang="en-GB" altLang="en-US" sz="1800" baseline="30000" err="1">
                <a:solidFill>
                  <a:srgbClr val="000000"/>
                </a:solidFill>
                <a:latin typeface="GT Eesti Text Book" panose="00000400000000000000" pitchFamily="2" charset="0"/>
                <a:cs typeface="Arial" panose="020B0604020202020204" pitchFamily="34" charset="0"/>
              </a:rPr>
              <a:t>A_New_Direction</a:t>
            </a:r>
            <a:endParaRPr lang="en-GB" altLang="en-US" sz="1800" baseline="30000">
              <a:solidFill>
                <a:srgbClr val="000000"/>
              </a:solidFill>
              <a:latin typeface="GT Eesti Text Book" panose="000004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0F2BC84-B0CC-77FB-A31E-74B0C1EF88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0082" y="173285"/>
            <a:ext cx="1624803" cy="6800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AC38E49-9FEB-E3FA-EF64-1BF2245F24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0740" y="1560283"/>
            <a:ext cx="5257851" cy="44548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3BA66B-1AC2-7F17-361B-0EAC56828DBB}"/>
              </a:ext>
            </a:extLst>
          </p:cNvPr>
          <p:cNvSpPr txBox="1"/>
          <p:nvPr/>
        </p:nvSpPr>
        <p:spPr>
          <a:xfrm>
            <a:off x="669991" y="856872"/>
            <a:ext cx="7843520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4000" b="1" dirty="0">
                <a:latin typeface="Arial"/>
                <a:cs typeface="Arial"/>
              </a:rPr>
              <a:t>Developing our creativity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4D97C8-2F78-81E8-E957-A2FB78E95041}"/>
              </a:ext>
            </a:extLst>
          </p:cNvPr>
          <p:cNvSpPr txBox="1"/>
          <p:nvPr/>
        </p:nvSpPr>
        <p:spPr>
          <a:xfrm>
            <a:off x="669925" y="179574"/>
            <a:ext cx="4104482" cy="535126"/>
          </a:xfrm>
          <a:prstGeom prst="rect">
            <a:avLst/>
          </a:prstGeom>
          <a:solidFill>
            <a:srgbClr val="29B0A3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800" b="1">
                <a:solidFill>
                  <a:schemeClr val="bg1"/>
                </a:solidFill>
                <a:latin typeface="Arial"/>
                <a:cs typeface="Arial"/>
              </a:rPr>
              <a:t>Playing with Creativity</a:t>
            </a:r>
          </a:p>
        </p:txBody>
      </p:sp>
    </p:spTree>
    <p:extLst>
      <p:ext uri="{BB962C8B-B14F-4D97-AF65-F5344CB8AC3E}">
        <p14:creationId xmlns:p14="http://schemas.microsoft.com/office/powerpoint/2010/main" val="2508057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764B3-ECAE-A03B-4150-B3745C2EC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0">
            <a:extLst>
              <a:ext uri="{FF2B5EF4-FFF2-40B4-BE49-F238E27FC236}">
                <a16:creationId xmlns:a16="http://schemas.microsoft.com/office/drawing/2014/main" id="{C1C06700-7AD4-C3A3-63F1-2D2F034FE2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325" y="6363342"/>
            <a:ext cx="11658600" cy="45719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" name="Text Box 15">
            <a:extLst>
              <a:ext uri="{FF2B5EF4-FFF2-40B4-BE49-F238E27FC236}">
                <a16:creationId xmlns:a16="http://schemas.microsoft.com/office/drawing/2014/main" id="{8E7C48A4-FCF1-530E-E2A4-C20D2E3EC2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4761" y="6497390"/>
            <a:ext cx="2898775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ts val="1125"/>
              </a:spcAft>
              <a:buNone/>
            </a:pPr>
            <a:r>
              <a:rPr lang="en-GB" altLang="en-US" sz="1800" baseline="30000" err="1">
                <a:solidFill>
                  <a:srgbClr val="000000"/>
                </a:solidFill>
                <a:latin typeface="GT Eesti Text Book" panose="00000400000000000000" pitchFamily="2" charset="0"/>
              </a:rPr>
              <a:t>anewdirection.org.uk</a:t>
            </a:r>
            <a:endParaRPr lang="en-GB" altLang="en-US" sz="1800" baseline="30000">
              <a:solidFill>
                <a:srgbClr val="000000"/>
              </a:solidFill>
              <a:latin typeface="GT Eesti Text Book" panose="00000400000000000000" pitchFamily="2" charset="0"/>
            </a:endParaRPr>
          </a:p>
        </p:txBody>
      </p:sp>
      <p:sp>
        <p:nvSpPr>
          <p:cNvPr id="13" name="Text Box 15">
            <a:extLst>
              <a:ext uri="{FF2B5EF4-FFF2-40B4-BE49-F238E27FC236}">
                <a16:creationId xmlns:a16="http://schemas.microsoft.com/office/drawing/2014/main" id="{71D27A49-754F-0AEA-3AD8-29A0A61863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325" y="6505370"/>
            <a:ext cx="2898775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ts val="1125"/>
              </a:spcAft>
              <a:buNone/>
            </a:pPr>
            <a:r>
              <a:rPr lang="en-GB" altLang="en-US" sz="1800" b="1" baseline="30000">
                <a:solidFill>
                  <a:srgbClr val="000000"/>
                </a:solidFill>
                <a:latin typeface="GT Eesti Text Book" panose="00000400000000000000" pitchFamily="2" charset="0"/>
                <a:cs typeface="Arial" panose="020B0604020202020204" pitchFamily="34" charset="0"/>
              </a:rPr>
              <a:t>@</a:t>
            </a:r>
            <a:r>
              <a:rPr lang="en-GB" altLang="en-US" sz="1800" baseline="30000" err="1">
                <a:solidFill>
                  <a:srgbClr val="000000"/>
                </a:solidFill>
                <a:latin typeface="GT Eesti Text Book" panose="00000400000000000000" pitchFamily="2" charset="0"/>
                <a:cs typeface="Arial" panose="020B0604020202020204" pitchFamily="34" charset="0"/>
              </a:rPr>
              <a:t>A_New_Direction</a:t>
            </a:r>
            <a:endParaRPr lang="en-GB" altLang="en-US" sz="1800" baseline="30000">
              <a:solidFill>
                <a:srgbClr val="000000"/>
              </a:solidFill>
              <a:latin typeface="GT Eesti Text Book" panose="000004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0884FCC-8A03-385D-9156-09916F517A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409" y="231773"/>
            <a:ext cx="1624803" cy="680044"/>
          </a:xfrm>
          <a:prstGeom prst="rect">
            <a:avLst/>
          </a:prstGeom>
        </p:spPr>
      </p:pic>
      <p:sp>
        <p:nvSpPr>
          <p:cNvPr id="5" name="Text Box 16">
            <a:extLst>
              <a:ext uri="{FF2B5EF4-FFF2-40B4-BE49-F238E27FC236}">
                <a16:creationId xmlns:a16="http://schemas.microsoft.com/office/drawing/2014/main" id="{A55F6935-9487-4C9C-413B-B8A7F83874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990" y="2730233"/>
            <a:ext cx="10854398" cy="3682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571500" indent="-571500">
              <a:buFont typeface="Wingdings" panose="05000000000000000000" pitchFamily="2" charset="2"/>
              <a:buChar char="q"/>
            </a:pPr>
            <a:r>
              <a:rPr lang="en-GB">
                <a:latin typeface="Arial"/>
                <a:cs typeface="Arial"/>
              </a:rPr>
              <a:t>Why do we need to develop our creativity?</a:t>
            </a:r>
          </a:p>
          <a:p>
            <a:pPr>
              <a:buNone/>
            </a:pPr>
            <a:r>
              <a:rPr lang="en-GB" sz="3600">
                <a:latin typeface="Arial"/>
                <a:cs typeface="Arial"/>
              </a:rPr>
              <a:t> 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GB">
                <a:latin typeface="Arial"/>
                <a:cs typeface="Arial"/>
              </a:rPr>
              <a:t>When was the last time you were creative?</a:t>
            </a:r>
          </a:p>
          <a:p>
            <a:pPr>
              <a:buNone/>
            </a:pPr>
            <a:endParaRPr lang="en-GB">
              <a:solidFill>
                <a:srgbClr val="000000"/>
              </a:solidFill>
              <a:latin typeface="Arial"/>
              <a:cs typeface="Arial"/>
            </a:endParaRPr>
          </a:p>
          <a:p>
            <a:pPr algn="ctr" fontAlgn="base">
              <a:spcBef>
                <a:spcPts val="1500"/>
              </a:spcBef>
              <a:spcAft>
                <a:spcPts val="750"/>
              </a:spcAft>
              <a:buNone/>
            </a:pPr>
            <a:r>
              <a:rPr lang="en-GB" sz="1800" b="1">
                <a:solidFill>
                  <a:srgbClr val="FF387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‘You can’t use up creativity. The more you use, the more you have.’</a:t>
            </a:r>
          </a:p>
          <a:p>
            <a:pPr algn="ctr" fontAlgn="base">
              <a:spcAft>
                <a:spcPts val="750"/>
              </a:spcAft>
              <a:buNone/>
            </a:pPr>
            <a:r>
              <a:rPr lang="en-GB" sz="1800" b="1">
                <a:solidFill>
                  <a:srgbClr val="FF387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Maya Angelou</a:t>
            </a:r>
          </a:p>
          <a:p>
            <a:pPr algn="ctr" fontAlgn="base">
              <a:spcAft>
                <a:spcPts val="750"/>
              </a:spcAft>
              <a:buNone/>
            </a:pPr>
            <a:endParaRPr lang="en-GB" sz="1800" b="1">
              <a:solidFill>
                <a:srgbClr val="FF3877"/>
              </a:solidFill>
            </a:endParaRPr>
          </a:p>
          <a:p>
            <a:endParaRPr lang="en-GB" sz="3600" i="1"/>
          </a:p>
          <a:p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0BBE83-6C54-FCC8-BA44-867CE5099A2E}"/>
              </a:ext>
            </a:extLst>
          </p:cNvPr>
          <p:cNvSpPr txBox="1"/>
          <p:nvPr/>
        </p:nvSpPr>
        <p:spPr>
          <a:xfrm>
            <a:off x="707626" y="1792626"/>
            <a:ext cx="3725187" cy="584775"/>
          </a:xfrm>
          <a:prstGeom prst="rect">
            <a:avLst/>
          </a:prstGeom>
          <a:solidFill>
            <a:srgbClr val="FF3877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 b="1">
                <a:solidFill>
                  <a:schemeClr val="bg1"/>
                </a:solidFill>
              </a:rPr>
              <a:t>Pause for reflection:</a:t>
            </a:r>
            <a:endParaRPr lang="en-US" sz="3200" b="1">
              <a:solidFill>
                <a:schemeClr val="bg1"/>
              </a:solidFill>
              <a:ea typeface="Calibri"/>
              <a:cs typeface="Calibri"/>
            </a:endParaRPr>
          </a:p>
        </p:txBody>
      </p:sp>
      <p:pic>
        <p:nvPicPr>
          <p:cNvPr id="8" name="Graphic 7" descr="Flask">
            <a:extLst>
              <a:ext uri="{FF2B5EF4-FFF2-40B4-BE49-F238E27FC236}">
                <a16:creationId xmlns:a16="http://schemas.microsoft.com/office/drawing/2014/main" id="{BE19FD27-D534-A9C3-DBB5-56CB75F3AC9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43962" y="3783343"/>
            <a:ext cx="790453" cy="790453"/>
          </a:xfrm>
          <a:prstGeom prst="rect">
            <a:avLst/>
          </a:prstGeom>
        </p:spPr>
      </p:pic>
      <p:pic>
        <p:nvPicPr>
          <p:cNvPr id="15" name="Graphic 14" descr="Dance">
            <a:extLst>
              <a:ext uri="{FF2B5EF4-FFF2-40B4-BE49-F238E27FC236}">
                <a16:creationId xmlns:a16="http://schemas.microsoft.com/office/drawing/2014/main" id="{D771D1C8-C015-6393-2FA5-6F4819B095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55475" y="5346520"/>
            <a:ext cx="746017" cy="746017"/>
          </a:xfrm>
          <a:prstGeom prst="rect">
            <a:avLst/>
          </a:prstGeom>
        </p:spPr>
      </p:pic>
      <p:pic>
        <p:nvPicPr>
          <p:cNvPr id="17" name="Graphic 16" descr="Drama">
            <a:extLst>
              <a:ext uri="{FF2B5EF4-FFF2-40B4-BE49-F238E27FC236}">
                <a16:creationId xmlns:a16="http://schemas.microsoft.com/office/drawing/2014/main" id="{47AE7556-17FF-6043-1386-62B77C061E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179241" y="1434001"/>
            <a:ext cx="708209" cy="708209"/>
          </a:xfrm>
          <a:prstGeom prst="rect">
            <a:avLst/>
          </a:prstGeom>
        </p:spPr>
      </p:pic>
      <p:pic>
        <p:nvPicPr>
          <p:cNvPr id="19" name="Graphic 18" descr="Research">
            <a:extLst>
              <a:ext uri="{FF2B5EF4-FFF2-40B4-BE49-F238E27FC236}">
                <a16:creationId xmlns:a16="http://schemas.microsoft.com/office/drawing/2014/main" id="{61951649-00DB-1818-B848-60047EE293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186877" y="2613957"/>
            <a:ext cx="677482" cy="6774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F46C647-89DF-6056-5BF6-C6D7CBADD0FB}"/>
              </a:ext>
            </a:extLst>
          </p:cNvPr>
          <p:cNvSpPr txBox="1"/>
          <p:nvPr/>
        </p:nvSpPr>
        <p:spPr>
          <a:xfrm>
            <a:off x="576462" y="915729"/>
            <a:ext cx="7504883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4000" b="1" dirty="0">
                <a:latin typeface="Arial"/>
                <a:cs typeface="Arial"/>
              </a:rPr>
              <a:t>The importance of creativity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CAF121-97A5-0847-A14B-C697D74E43A7}"/>
              </a:ext>
            </a:extLst>
          </p:cNvPr>
          <p:cNvSpPr txBox="1"/>
          <p:nvPr/>
        </p:nvSpPr>
        <p:spPr>
          <a:xfrm>
            <a:off x="669925" y="179574"/>
            <a:ext cx="4104482" cy="535126"/>
          </a:xfrm>
          <a:prstGeom prst="rect">
            <a:avLst/>
          </a:prstGeom>
          <a:solidFill>
            <a:srgbClr val="29B0A3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800" b="1">
                <a:solidFill>
                  <a:schemeClr val="bg1"/>
                </a:solidFill>
                <a:latin typeface="Arial"/>
                <a:cs typeface="Arial"/>
              </a:rPr>
              <a:t>Playing with Creativity</a:t>
            </a:r>
          </a:p>
        </p:txBody>
      </p:sp>
    </p:spTree>
    <p:extLst>
      <p:ext uri="{BB962C8B-B14F-4D97-AF65-F5344CB8AC3E}">
        <p14:creationId xmlns:p14="http://schemas.microsoft.com/office/powerpoint/2010/main" val="2756056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DAE476-C5E6-F75A-BBD3-6F3F52750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0">
            <a:extLst>
              <a:ext uri="{FF2B5EF4-FFF2-40B4-BE49-F238E27FC236}">
                <a16:creationId xmlns:a16="http://schemas.microsoft.com/office/drawing/2014/main" id="{6BEB5110-C0FE-C074-BCCA-39988AF160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325" y="6363342"/>
            <a:ext cx="11658600" cy="45719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" name="Text Box 15">
            <a:extLst>
              <a:ext uri="{FF2B5EF4-FFF2-40B4-BE49-F238E27FC236}">
                <a16:creationId xmlns:a16="http://schemas.microsoft.com/office/drawing/2014/main" id="{306736EB-1A92-E742-E955-D5178CE706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4761" y="6497390"/>
            <a:ext cx="2898775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ts val="1125"/>
              </a:spcAft>
              <a:buNone/>
            </a:pPr>
            <a:r>
              <a:rPr lang="en-GB" altLang="en-US" sz="1800" baseline="30000" err="1">
                <a:solidFill>
                  <a:srgbClr val="000000"/>
                </a:solidFill>
                <a:latin typeface="GT Eesti Text Book" panose="00000400000000000000" pitchFamily="2" charset="0"/>
              </a:rPr>
              <a:t>anewdirection.org.uk</a:t>
            </a:r>
            <a:endParaRPr lang="en-GB" altLang="en-US" sz="1800" baseline="30000">
              <a:solidFill>
                <a:srgbClr val="000000"/>
              </a:solidFill>
              <a:latin typeface="GT Eesti Text Book" panose="00000400000000000000" pitchFamily="2" charset="0"/>
            </a:endParaRPr>
          </a:p>
        </p:txBody>
      </p:sp>
      <p:sp>
        <p:nvSpPr>
          <p:cNvPr id="13" name="Text Box 15">
            <a:extLst>
              <a:ext uri="{FF2B5EF4-FFF2-40B4-BE49-F238E27FC236}">
                <a16:creationId xmlns:a16="http://schemas.microsoft.com/office/drawing/2014/main" id="{E8466B42-99A7-A43C-D0AF-5648B13606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325" y="6505370"/>
            <a:ext cx="2898775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ts val="1125"/>
              </a:spcAft>
              <a:buNone/>
            </a:pPr>
            <a:r>
              <a:rPr lang="en-GB" altLang="en-US" sz="1800" b="1" baseline="30000">
                <a:solidFill>
                  <a:srgbClr val="000000"/>
                </a:solidFill>
                <a:latin typeface="GT Eesti Text Book" panose="00000400000000000000" pitchFamily="2" charset="0"/>
                <a:cs typeface="Arial" panose="020B0604020202020204" pitchFamily="34" charset="0"/>
              </a:rPr>
              <a:t>@</a:t>
            </a:r>
            <a:r>
              <a:rPr lang="en-GB" altLang="en-US" sz="1800" baseline="30000" err="1">
                <a:solidFill>
                  <a:srgbClr val="000000"/>
                </a:solidFill>
                <a:latin typeface="GT Eesti Text Book" panose="00000400000000000000" pitchFamily="2" charset="0"/>
                <a:cs typeface="Arial" panose="020B0604020202020204" pitchFamily="34" charset="0"/>
              </a:rPr>
              <a:t>A_New_Direction</a:t>
            </a:r>
            <a:endParaRPr lang="en-GB" altLang="en-US" sz="1800" baseline="30000">
              <a:solidFill>
                <a:srgbClr val="000000"/>
              </a:solidFill>
              <a:latin typeface="GT Eesti Text Book" panose="000004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2C69F74-7828-A595-D370-8BA6F53273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0082" y="173285"/>
            <a:ext cx="1624803" cy="680044"/>
          </a:xfrm>
          <a:prstGeom prst="rect">
            <a:avLst/>
          </a:prstGeom>
        </p:spPr>
      </p:pic>
      <p:sp>
        <p:nvSpPr>
          <p:cNvPr id="5" name="Text Box 16">
            <a:extLst>
              <a:ext uri="{FF2B5EF4-FFF2-40B4-BE49-F238E27FC236}">
                <a16:creationId xmlns:a16="http://schemas.microsoft.com/office/drawing/2014/main" id="{69F99C2E-F198-4B9A-95A5-F84396E101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073" y="1561651"/>
            <a:ext cx="7781549" cy="298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endParaRPr lang="en-GB" altLang="en-US" sz="2000">
              <a:latin typeface="GT Eesti Text Book"/>
            </a:endParaRPr>
          </a:p>
          <a:p>
            <a:pPr fontAlgn="base">
              <a:buNone/>
            </a:pPr>
            <a:r>
              <a:rPr lang="en-GB" sz="2400" b="1" dirty="0">
                <a:latin typeface="Arial"/>
                <a:cs typeface="Arial"/>
              </a:rPr>
              <a:t>Science and engineering:</a:t>
            </a:r>
          </a:p>
          <a:p>
            <a:pPr fontAlgn="base">
              <a:buNone/>
            </a:pPr>
            <a:endParaRPr lang="en-GB" sz="10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buNone/>
            </a:pPr>
            <a:r>
              <a:rPr lang="en-GB" sz="2200" dirty="0">
                <a:latin typeface="Arial"/>
                <a:cs typeface="Arial"/>
              </a:rPr>
              <a:t>The top engineering award, UK Young Engineer of the Year, supported by Thales, was awarded to Kanav Jain from Broxburn, Scotland, for </a:t>
            </a:r>
            <a:r>
              <a:rPr lang="en-GB" sz="2200" dirty="0" err="1">
                <a:latin typeface="Arial"/>
                <a:cs typeface="Arial"/>
              </a:rPr>
              <a:t>AeroAid</a:t>
            </a:r>
            <a:r>
              <a:rPr lang="en-GB" sz="2200" dirty="0">
                <a:latin typeface="Arial"/>
                <a:cs typeface="Arial"/>
              </a:rPr>
              <a:t>: autonomous VTOL </a:t>
            </a:r>
            <a:r>
              <a:rPr lang="en-GB" sz="2200" dirty="0" err="1">
                <a:latin typeface="Arial"/>
                <a:cs typeface="Arial"/>
              </a:rPr>
              <a:t>quadplane</a:t>
            </a:r>
            <a:r>
              <a:rPr lang="en-GB" sz="2200" dirty="0">
                <a:latin typeface="Arial"/>
                <a:cs typeface="Arial"/>
              </a:rPr>
              <a:t>.</a:t>
            </a:r>
          </a:p>
          <a:p>
            <a:pPr fontAlgn="base">
              <a:buNone/>
            </a:pPr>
            <a:endParaRPr lang="en-GB" sz="1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buNone/>
            </a:pPr>
            <a:r>
              <a:rPr lang="en-GB" sz="2200" dirty="0">
                <a:latin typeface="Arial"/>
                <a:cs typeface="Arial"/>
              </a:rPr>
              <a:t>Inspired by the difficulties of delivering emergency supplies to remote communities, Jain designed a low-cost autonomous aircraft capable of transporting medicines and other essential items where conventional transport links are limited.</a:t>
            </a:r>
          </a:p>
          <a:p>
            <a:pPr fontAlgn="base">
              <a:buNone/>
            </a:pPr>
            <a:endParaRPr lang="en-GB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buNone/>
            </a:pPr>
            <a:r>
              <a:rPr lang="en-GB" altLang="en-US" sz="1000" dirty="0">
                <a:latin typeface="GT Eesti Text Book"/>
                <a:hlinkClick r:id="rId4"/>
              </a:rPr>
              <a:t>https://labnews.co.uk/big-bang-winners-showcase-next-generation-of-stem-innovators/#</a:t>
            </a:r>
            <a:endParaRPr lang="en-GB" altLang="en-US" sz="1000" dirty="0">
              <a:latin typeface="GT Eesti Text Book"/>
            </a:endParaRPr>
          </a:p>
          <a:p>
            <a:pPr fontAlgn="base">
              <a:buNone/>
            </a:pPr>
            <a:endParaRPr lang="en-GB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endParaRPr lang="en-GB" altLang="en-US" sz="3600">
              <a:latin typeface="GT Eesti Text Book"/>
            </a:endParaRPr>
          </a:p>
          <a:p>
            <a:pPr>
              <a:spcBef>
                <a:spcPct val="0"/>
              </a:spcBef>
              <a:buNone/>
            </a:pPr>
            <a:endParaRPr lang="en-GB" altLang="en-US" sz="3600">
              <a:latin typeface="GT Eesti Text Book"/>
            </a:endParaRPr>
          </a:p>
          <a:p>
            <a:pPr>
              <a:spcBef>
                <a:spcPct val="0"/>
              </a:spcBef>
              <a:buNone/>
            </a:pPr>
            <a:r>
              <a:rPr lang="en-GB" altLang="en-US" sz="3600" dirty="0">
                <a:latin typeface="GT Eesti Text Book"/>
              </a:rPr>
              <a:t>.</a:t>
            </a:r>
            <a:endParaRPr lang="en-GB" dirty="0"/>
          </a:p>
          <a:p>
            <a:pPr>
              <a:spcBef>
                <a:spcPct val="0"/>
              </a:spcBef>
              <a:buNone/>
            </a:pPr>
            <a:endParaRPr lang="en-GB" altLang="en-US" sz="2800">
              <a:latin typeface="GT Eesti Text Book"/>
              <a:sym typeface="Wingdings" pitchFamily="2" charset="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4562DE-B95C-9DE1-D825-E63CE7C92338}"/>
              </a:ext>
            </a:extLst>
          </p:cNvPr>
          <p:cNvSpPr txBox="1"/>
          <p:nvPr/>
        </p:nvSpPr>
        <p:spPr>
          <a:xfrm>
            <a:off x="665659" y="967883"/>
            <a:ext cx="9033445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4000" b="1" dirty="0">
                <a:latin typeface="Arial"/>
                <a:cs typeface="Arial"/>
              </a:rPr>
              <a:t>Creativity helps us solve problems </a:t>
            </a:r>
          </a:p>
        </p:txBody>
      </p:sp>
      <p:pic>
        <p:nvPicPr>
          <p:cNvPr id="8" name="Graphic 7" descr="Microscope with chemical flasks">
            <a:extLst>
              <a:ext uri="{FF2B5EF4-FFF2-40B4-BE49-F238E27FC236}">
                <a16:creationId xmlns:a16="http://schemas.microsoft.com/office/drawing/2014/main" id="{7B22E8CA-9840-0D9E-BE8C-835FC34FEFD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02960" y="2189342"/>
            <a:ext cx="2465585" cy="248867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E834272-C3F4-121E-761C-CD32174C5447}"/>
              </a:ext>
            </a:extLst>
          </p:cNvPr>
          <p:cNvSpPr txBox="1"/>
          <p:nvPr/>
        </p:nvSpPr>
        <p:spPr>
          <a:xfrm>
            <a:off x="669925" y="179574"/>
            <a:ext cx="4104482" cy="535126"/>
          </a:xfrm>
          <a:prstGeom prst="rect">
            <a:avLst/>
          </a:prstGeom>
          <a:solidFill>
            <a:srgbClr val="29B0A3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800" b="1">
                <a:solidFill>
                  <a:schemeClr val="bg1"/>
                </a:solidFill>
                <a:latin typeface="Arial"/>
                <a:cs typeface="Arial"/>
              </a:rPr>
              <a:t>Playing with Creativity</a:t>
            </a:r>
          </a:p>
        </p:txBody>
      </p:sp>
    </p:spTree>
    <p:extLst>
      <p:ext uri="{BB962C8B-B14F-4D97-AF65-F5344CB8AC3E}">
        <p14:creationId xmlns:p14="http://schemas.microsoft.com/office/powerpoint/2010/main" val="699420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A2BB9-F3F5-D327-8E4E-D6706E1B4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0">
            <a:extLst>
              <a:ext uri="{FF2B5EF4-FFF2-40B4-BE49-F238E27FC236}">
                <a16:creationId xmlns:a16="http://schemas.microsoft.com/office/drawing/2014/main" id="{AFB693E3-8F61-F5B8-97E7-C10129595C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325" y="6363342"/>
            <a:ext cx="11658600" cy="45719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" name="Text Box 15">
            <a:extLst>
              <a:ext uri="{FF2B5EF4-FFF2-40B4-BE49-F238E27FC236}">
                <a16:creationId xmlns:a16="http://schemas.microsoft.com/office/drawing/2014/main" id="{6E1A2D26-9668-C2B6-F124-097AEC2DCC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4761" y="6497390"/>
            <a:ext cx="2898775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ts val="1125"/>
              </a:spcAft>
              <a:buNone/>
            </a:pPr>
            <a:r>
              <a:rPr lang="en-GB" altLang="en-US" sz="1800" baseline="30000" err="1">
                <a:solidFill>
                  <a:srgbClr val="000000"/>
                </a:solidFill>
                <a:latin typeface="GT Eesti Text Book" panose="00000400000000000000" pitchFamily="2" charset="0"/>
              </a:rPr>
              <a:t>anewdirection.org.uk</a:t>
            </a:r>
            <a:endParaRPr lang="en-GB" altLang="en-US" sz="1800" baseline="30000">
              <a:solidFill>
                <a:srgbClr val="000000"/>
              </a:solidFill>
              <a:latin typeface="GT Eesti Text Book" panose="00000400000000000000" pitchFamily="2" charset="0"/>
            </a:endParaRPr>
          </a:p>
        </p:txBody>
      </p:sp>
      <p:sp>
        <p:nvSpPr>
          <p:cNvPr id="13" name="Text Box 15">
            <a:extLst>
              <a:ext uri="{FF2B5EF4-FFF2-40B4-BE49-F238E27FC236}">
                <a16:creationId xmlns:a16="http://schemas.microsoft.com/office/drawing/2014/main" id="{2BD8EE93-1D1D-74CF-F5C3-47D71FDD50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325" y="6505370"/>
            <a:ext cx="2898775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ts val="1125"/>
              </a:spcAft>
              <a:buNone/>
            </a:pPr>
            <a:r>
              <a:rPr lang="en-GB" altLang="en-US" sz="1800" b="1" baseline="30000">
                <a:solidFill>
                  <a:srgbClr val="000000"/>
                </a:solidFill>
                <a:latin typeface="GT Eesti Text Book" panose="00000400000000000000" pitchFamily="2" charset="0"/>
                <a:cs typeface="Arial" panose="020B0604020202020204" pitchFamily="34" charset="0"/>
              </a:rPr>
              <a:t>@</a:t>
            </a:r>
            <a:r>
              <a:rPr lang="en-GB" altLang="en-US" sz="1800" baseline="30000" err="1">
                <a:solidFill>
                  <a:srgbClr val="000000"/>
                </a:solidFill>
                <a:latin typeface="GT Eesti Text Book" panose="00000400000000000000" pitchFamily="2" charset="0"/>
                <a:cs typeface="Arial" panose="020B0604020202020204" pitchFamily="34" charset="0"/>
              </a:rPr>
              <a:t>A_New_Direction</a:t>
            </a:r>
            <a:endParaRPr lang="en-GB" altLang="en-US" sz="1800" baseline="30000">
              <a:solidFill>
                <a:srgbClr val="000000"/>
              </a:solidFill>
              <a:latin typeface="GT Eesti Text Book" panose="000004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9E47CBD-61F8-BA6C-F1BD-93529B1799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0082" y="173285"/>
            <a:ext cx="1624803" cy="680044"/>
          </a:xfrm>
          <a:prstGeom prst="rect">
            <a:avLst/>
          </a:prstGeom>
        </p:spPr>
      </p:pic>
      <p:sp>
        <p:nvSpPr>
          <p:cNvPr id="5" name="Text Box 16">
            <a:extLst>
              <a:ext uri="{FF2B5EF4-FFF2-40B4-BE49-F238E27FC236}">
                <a16:creationId xmlns:a16="http://schemas.microsoft.com/office/drawing/2014/main" id="{7F5B8757-9595-8373-5CBD-EA28D3A7C5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830" y="2247960"/>
            <a:ext cx="7759011" cy="3751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GB" altLang="en-US" sz="2200" b="1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Art and music:</a:t>
            </a:r>
          </a:p>
          <a:p>
            <a:pPr>
              <a:spcBef>
                <a:spcPct val="0"/>
              </a:spcBef>
              <a:buNone/>
            </a:pPr>
            <a:endParaRPr lang="en-GB" altLang="en-US" sz="1000" b="1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>
              <a:spcBef>
                <a:spcPct val="0"/>
              </a:spcBef>
              <a:buNone/>
            </a:pPr>
            <a:r>
              <a:rPr lang="en-GB" altLang="en-US" sz="220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Picasso talked about the challenge of staying imaginative as people got older. He thought </a:t>
            </a:r>
            <a:r>
              <a:rPr lang="en-GB" altLang="en-US" sz="2200" b="1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all children were artists, </a:t>
            </a:r>
            <a:r>
              <a:rPr lang="en-GB" altLang="en-US" sz="220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but it was hard to keep this childlike imagination in adulthood. </a:t>
            </a:r>
          </a:p>
          <a:p>
            <a:pPr>
              <a:spcBef>
                <a:spcPct val="0"/>
              </a:spcBef>
              <a:buNone/>
            </a:pPr>
            <a:endParaRPr lang="en-GB" altLang="en-US" sz="220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>
              <a:spcBef>
                <a:spcPct val="0"/>
              </a:spcBef>
              <a:buNone/>
            </a:pPr>
            <a:r>
              <a:rPr lang="en-GB" altLang="en-US" sz="100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  <a:hlinkClick r:id="rId4"/>
              </a:rPr>
              <a:t>https://www.tate.org.uk/kids/artists/who-pablo-picasso</a:t>
            </a:r>
            <a:endParaRPr lang="en-GB" altLang="en-US" sz="100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>
              <a:spcBef>
                <a:spcPct val="0"/>
              </a:spcBef>
              <a:buNone/>
            </a:pPr>
            <a:endParaRPr lang="en-GB" altLang="en-US" sz="220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C39C85-DFF6-8B59-9E02-B6CC823FA221}"/>
              </a:ext>
            </a:extLst>
          </p:cNvPr>
          <p:cNvSpPr txBox="1"/>
          <p:nvPr/>
        </p:nvSpPr>
        <p:spPr>
          <a:xfrm>
            <a:off x="641683" y="1211911"/>
            <a:ext cx="10210800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4000" b="1" dirty="0">
                <a:latin typeface="Arial"/>
                <a:cs typeface="Arial"/>
              </a:rPr>
              <a:t>We use creativity to express ourselves</a:t>
            </a:r>
          </a:p>
        </p:txBody>
      </p:sp>
      <p:pic>
        <p:nvPicPr>
          <p:cNvPr id="15" name="Graphic 14" descr="Three brushes with paint tube and a swash of paint">
            <a:extLst>
              <a:ext uri="{FF2B5EF4-FFF2-40B4-BE49-F238E27FC236}">
                <a16:creationId xmlns:a16="http://schemas.microsoft.com/office/drawing/2014/main" id="{DBC612DA-FA75-4BE2-8DE2-089636D60C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94761" y="1715798"/>
            <a:ext cx="2734430" cy="2734430"/>
          </a:xfrm>
          <a:prstGeom prst="rect">
            <a:avLst/>
          </a:prstGeom>
        </p:spPr>
      </p:pic>
      <p:pic>
        <p:nvPicPr>
          <p:cNvPr id="17" name="Graphic 16" descr="Music notes">
            <a:extLst>
              <a:ext uri="{FF2B5EF4-FFF2-40B4-BE49-F238E27FC236}">
                <a16:creationId xmlns:a16="http://schemas.microsoft.com/office/drawing/2014/main" id="{1FB6F2EF-4243-DDB0-3302-1E5BFF62A3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39664" y="3777087"/>
            <a:ext cx="2589527" cy="258952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1CBFF88-C6C8-82C8-C592-209214904FBC}"/>
              </a:ext>
            </a:extLst>
          </p:cNvPr>
          <p:cNvSpPr txBox="1"/>
          <p:nvPr/>
        </p:nvSpPr>
        <p:spPr>
          <a:xfrm>
            <a:off x="669925" y="179574"/>
            <a:ext cx="4104482" cy="535126"/>
          </a:xfrm>
          <a:prstGeom prst="rect">
            <a:avLst/>
          </a:prstGeom>
          <a:solidFill>
            <a:srgbClr val="29B0A3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800" b="1">
                <a:solidFill>
                  <a:schemeClr val="bg1"/>
                </a:solidFill>
                <a:latin typeface="Arial"/>
                <a:cs typeface="Arial"/>
              </a:rPr>
              <a:t>Playing with Creativity</a:t>
            </a:r>
          </a:p>
        </p:txBody>
      </p:sp>
    </p:spTree>
    <p:extLst>
      <p:ext uri="{BB962C8B-B14F-4D97-AF65-F5344CB8AC3E}">
        <p14:creationId xmlns:p14="http://schemas.microsoft.com/office/powerpoint/2010/main" val="2335712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DE706-5D67-C33A-1ACD-CBA7B136D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0">
            <a:extLst>
              <a:ext uri="{FF2B5EF4-FFF2-40B4-BE49-F238E27FC236}">
                <a16:creationId xmlns:a16="http://schemas.microsoft.com/office/drawing/2014/main" id="{FAF3ADD3-03AD-80B9-C8B7-018B236CAB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325" y="6363342"/>
            <a:ext cx="11658600" cy="45719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" name="Text Box 15">
            <a:extLst>
              <a:ext uri="{FF2B5EF4-FFF2-40B4-BE49-F238E27FC236}">
                <a16:creationId xmlns:a16="http://schemas.microsoft.com/office/drawing/2014/main" id="{94EDF239-0B9F-0EF7-BEDA-D97EDCBE3F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4761" y="6497390"/>
            <a:ext cx="2898775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ts val="1125"/>
              </a:spcAft>
              <a:buNone/>
            </a:pPr>
            <a:r>
              <a:rPr lang="en-GB" altLang="en-US" sz="1800" baseline="30000" err="1">
                <a:solidFill>
                  <a:srgbClr val="000000"/>
                </a:solidFill>
                <a:latin typeface="GT Eesti Text Book" panose="00000400000000000000" pitchFamily="2" charset="0"/>
              </a:rPr>
              <a:t>anewdirection.org.uk</a:t>
            </a:r>
            <a:endParaRPr lang="en-GB" altLang="en-US" sz="1800" baseline="30000">
              <a:solidFill>
                <a:srgbClr val="000000"/>
              </a:solidFill>
              <a:latin typeface="GT Eesti Text Book" panose="00000400000000000000" pitchFamily="2" charset="0"/>
            </a:endParaRPr>
          </a:p>
        </p:txBody>
      </p:sp>
      <p:sp>
        <p:nvSpPr>
          <p:cNvPr id="13" name="Text Box 15">
            <a:extLst>
              <a:ext uri="{FF2B5EF4-FFF2-40B4-BE49-F238E27FC236}">
                <a16:creationId xmlns:a16="http://schemas.microsoft.com/office/drawing/2014/main" id="{E668E099-7DA5-081D-7F24-EFCF94E9D6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325" y="6505370"/>
            <a:ext cx="2898775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ts val="1125"/>
              </a:spcAft>
              <a:buNone/>
            </a:pPr>
            <a:r>
              <a:rPr lang="en-GB" altLang="en-US" sz="1800" b="1" baseline="30000">
                <a:solidFill>
                  <a:srgbClr val="000000"/>
                </a:solidFill>
                <a:latin typeface="GT Eesti Text Book" panose="00000400000000000000" pitchFamily="2" charset="0"/>
                <a:cs typeface="Arial" panose="020B0604020202020204" pitchFamily="34" charset="0"/>
              </a:rPr>
              <a:t>@</a:t>
            </a:r>
            <a:r>
              <a:rPr lang="en-GB" altLang="en-US" sz="1800" baseline="30000" err="1">
                <a:solidFill>
                  <a:srgbClr val="000000"/>
                </a:solidFill>
                <a:latin typeface="GT Eesti Text Book" panose="00000400000000000000" pitchFamily="2" charset="0"/>
                <a:cs typeface="Arial" panose="020B0604020202020204" pitchFamily="34" charset="0"/>
              </a:rPr>
              <a:t>A_New_Direction</a:t>
            </a:r>
            <a:endParaRPr lang="en-GB" altLang="en-US" sz="1800" baseline="30000">
              <a:solidFill>
                <a:srgbClr val="000000"/>
              </a:solidFill>
              <a:latin typeface="GT Eesti Text Book" panose="000004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C072D37-16CF-F12C-FA7A-400C81811E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0082" y="173285"/>
            <a:ext cx="1624803" cy="680044"/>
          </a:xfrm>
          <a:prstGeom prst="rect">
            <a:avLst/>
          </a:prstGeom>
        </p:spPr>
      </p:pic>
      <p:sp>
        <p:nvSpPr>
          <p:cNvPr id="5" name="Text Box 16">
            <a:extLst>
              <a:ext uri="{FF2B5EF4-FFF2-40B4-BE49-F238E27FC236}">
                <a16:creationId xmlns:a16="http://schemas.microsoft.com/office/drawing/2014/main" id="{65657E32-B6C3-24BD-048A-F7CC44686D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446" y="3009326"/>
            <a:ext cx="10808217" cy="298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endParaRPr lang="en-GB" altLang="en-US" sz="3600">
              <a:latin typeface="GT Eesti Text Book"/>
            </a:endParaRPr>
          </a:p>
          <a:p>
            <a:pPr>
              <a:spcBef>
                <a:spcPct val="0"/>
              </a:spcBef>
              <a:buNone/>
            </a:pPr>
            <a:endParaRPr lang="en-GB" altLang="en-US" sz="3600">
              <a:latin typeface="GT Eesti Text Book"/>
            </a:endParaRPr>
          </a:p>
          <a:p>
            <a:pPr>
              <a:spcBef>
                <a:spcPct val="0"/>
              </a:spcBef>
              <a:buNone/>
            </a:pPr>
            <a:endParaRPr lang="en-GB" altLang="en-US" sz="3600">
              <a:latin typeface="GT Eesti Text Book"/>
            </a:endParaRPr>
          </a:p>
          <a:p>
            <a:pPr>
              <a:spcBef>
                <a:spcPct val="0"/>
              </a:spcBef>
              <a:buNone/>
            </a:pPr>
            <a:r>
              <a:rPr lang="en-GB" altLang="en-US" sz="3600">
                <a:latin typeface="GT Eesti Text Book"/>
              </a:rPr>
              <a:t> </a:t>
            </a:r>
            <a:endParaRPr lang="en-GB" altLang="en-US" sz="2800">
              <a:latin typeface="GT Eesti Text Book"/>
              <a:sym typeface="Wingdings" pitchFamily="2" charset="2"/>
            </a:endParaRPr>
          </a:p>
          <a:p>
            <a:pPr>
              <a:spcBef>
                <a:spcPct val="0"/>
              </a:spcBef>
              <a:buNone/>
            </a:pPr>
            <a:endParaRPr lang="en-GB" altLang="en-US" sz="2800">
              <a:latin typeface="GT Eesti Text Book"/>
              <a:sym typeface="Wingdings" pitchFamily="2" charset="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665CC2-D877-A401-3432-5D7C2576893A}"/>
              </a:ext>
            </a:extLst>
          </p:cNvPr>
          <p:cNvSpPr txBox="1"/>
          <p:nvPr/>
        </p:nvSpPr>
        <p:spPr>
          <a:xfrm>
            <a:off x="672629" y="1139056"/>
            <a:ext cx="3817893" cy="584775"/>
          </a:xfrm>
          <a:prstGeom prst="rect">
            <a:avLst/>
          </a:prstGeom>
          <a:solidFill>
            <a:srgbClr val="FF3877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Pause for reflection:</a:t>
            </a:r>
            <a:endParaRPr lang="en-US" sz="3200" b="1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5B789008-D1BC-544F-8662-81FB9B0690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5559854"/>
              </p:ext>
            </p:extLst>
          </p:nvPr>
        </p:nvGraphicFramePr>
        <p:xfrm>
          <a:off x="2962573" y="2552410"/>
          <a:ext cx="6277769" cy="3584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84E38DAA-8AF2-DE50-05EB-599769B11C8A}"/>
              </a:ext>
            </a:extLst>
          </p:cNvPr>
          <p:cNvSpPr txBox="1"/>
          <p:nvPr/>
        </p:nvSpPr>
        <p:spPr>
          <a:xfrm>
            <a:off x="676084" y="1966239"/>
            <a:ext cx="11243293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GB" sz="3200">
                <a:latin typeface="Arial"/>
                <a:cs typeface="Arial"/>
              </a:rPr>
              <a:t>How will you develop your creativity?</a:t>
            </a:r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5BD5D42-AD57-37AA-55F9-94FB2F549A90}"/>
              </a:ext>
            </a:extLst>
          </p:cNvPr>
          <p:cNvSpPr txBox="1"/>
          <p:nvPr/>
        </p:nvSpPr>
        <p:spPr>
          <a:xfrm>
            <a:off x="669925" y="179574"/>
            <a:ext cx="4104482" cy="535126"/>
          </a:xfrm>
          <a:prstGeom prst="rect">
            <a:avLst/>
          </a:prstGeom>
          <a:solidFill>
            <a:srgbClr val="29B0A3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800" b="1">
                <a:solidFill>
                  <a:schemeClr val="bg1"/>
                </a:solidFill>
                <a:latin typeface="Arial"/>
                <a:cs typeface="Arial"/>
              </a:rPr>
              <a:t>Playing with Creativity</a:t>
            </a:r>
          </a:p>
        </p:txBody>
      </p:sp>
    </p:spTree>
    <p:extLst>
      <p:ext uri="{BB962C8B-B14F-4D97-AF65-F5344CB8AC3E}">
        <p14:creationId xmlns:p14="http://schemas.microsoft.com/office/powerpoint/2010/main" val="2986858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69B082CA15D2B4EA93B9EE9B00A1333" ma:contentTypeVersion="27" ma:contentTypeDescription="Create a new document." ma:contentTypeScope="" ma:versionID="cf45ced92846aacfef7074873d107e5b">
  <xsd:schema xmlns:xsd="http://www.w3.org/2001/XMLSchema" xmlns:xs="http://www.w3.org/2001/XMLSchema" xmlns:p="http://schemas.microsoft.com/office/2006/metadata/properties" xmlns:ns1="http://schemas.microsoft.com/sharepoint/v3" xmlns:ns2="b4293591-fd5b-4f20-8142-38a6ccff9003" xmlns:ns3="55095bd9-18d6-472d-a72c-37b77a378e77" targetNamespace="http://schemas.microsoft.com/office/2006/metadata/properties" ma:root="true" ma:fieldsID="d4b88048702bd2cdb3c2058a05c1d30d" ns1:_="" ns2:_="" ns3:_="">
    <xsd:import namespace="http://schemas.microsoft.com/sharepoint/v3"/>
    <xsd:import namespace="b4293591-fd5b-4f20-8142-38a6ccff9003"/>
    <xsd:import namespace="55095bd9-18d6-472d-a72c-37b77a378e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  <xsd:element ref="ns2:MediaServiceLocation" minOccurs="0"/>
                <xsd:element ref="ns2:MediaLengthInSeconds" minOccurs="0"/>
                <xsd:element ref="ns2:Dat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Person" minOccurs="0"/>
                <xsd:element ref="ns2:Number" minOccurs="0"/>
                <xsd:element ref="ns2:_Flow_SignoffStatus" minOccurs="0"/>
                <xsd:element ref="ns2:MediaServiceSearchProperties" minOccurs="0"/>
                <xsd:element ref="ns2:Length" minOccurs="0"/>
                <xsd:element ref="ns2:MediaServiceBillingMetadata" minOccurs="0"/>
                <xsd:element ref="ns2:Thumbnai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293591-fd5b-4f20-8142-38a6ccff90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Date" ma:index="23" nillable="true" ma:displayName="Date" ma:format="DateTime" ma:internalName="Date">
      <xsd:simpleType>
        <xsd:restriction base="dms:DateTime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cda749e6-7c87-47e4-ae67-14d0c416dc3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Person" ma:index="28" nillable="true" ma:displayName="Person" ma:format="Dropdown" ma:list="UserInfo" ma:SharePointGroup="0" ma:internalName="Person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Number" ma:index="29" nillable="true" ma:displayName="Number" ma:decimals="0" ma:format="Dropdown" ma:internalName="Number" ma:percentage="FALSE">
      <xsd:simpleType>
        <xsd:restriction base="dms:Number"/>
      </xsd:simpleType>
    </xsd:element>
    <xsd:element name="_Flow_SignoffStatus" ma:index="30" nillable="true" ma:displayName="Sign-off status" ma:internalName="Sign_x002d_off_x0020_status">
      <xsd:simpleType>
        <xsd:restriction base="dms:Text"/>
      </xsd:simpleType>
    </xsd:element>
    <xsd:element name="MediaServiceSearchProperties" ma:index="3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ength" ma:index="32" nillable="true" ma:displayName="Length" ma:format="Dropdown" ma:internalName="Length">
      <xsd:simpleType>
        <xsd:restriction base="dms:Text">
          <xsd:maxLength value="255"/>
        </xsd:restriction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Note"/>
      </xsd:simpleType>
    </xsd:element>
    <xsd:element name="Thumbnail" ma:index="34" nillable="true" ma:displayName="Thumbnail" ma:format="Thumbnail" ma:internalName="Thumbnail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095bd9-18d6-472d-a72c-37b77a378e7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d407aaf0-f58f-4d3c-b293-6e7e7a5cc482}" ma:internalName="TaxCatchAll" ma:showField="CatchAllData" ma:web="55095bd9-18d6-472d-a72c-37b77a378e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Date xmlns="b4293591-fd5b-4f20-8142-38a6ccff9003" xsi:nil="true"/>
    <_ip_UnifiedCompliancePolicyProperties xmlns="http://schemas.microsoft.com/sharepoint/v3" xsi:nil="true"/>
    <TaxCatchAll xmlns="55095bd9-18d6-472d-a72c-37b77a378e77" xsi:nil="true"/>
    <lcf76f155ced4ddcb4097134ff3c332f xmlns="b4293591-fd5b-4f20-8142-38a6ccff9003">
      <Terms xmlns="http://schemas.microsoft.com/office/infopath/2007/PartnerControls"/>
    </lcf76f155ced4ddcb4097134ff3c332f>
    <Person xmlns="b4293591-fd5b-4f20-8142-38a6ccff9003">
      <UserInfo>
        <DisplayName/>
        <AccountId xsi:nil="true"/>
        <AccountType/>
      </UserInfo>
    </Person>
    <Number xmlns="b4293591-fd5b-4f20-8142-38a6ccff9003" xsi:nil="true"/>
    <_Flow_SignoffStatus xmlns="b4293591-fd5b-4f20-8142-38a6ccff9003" xsi:nil="true"/>
    <Length xmlns="b4293591-fd5b-4f20-8142-38a6ccff9003" xsi:nil="true"/>
    <Thumbnail xmlns="b4293591-fd5b-4f20-8142-38a6ccff900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CEA5468-DC9C-43C9-87A8-4DED657BE2B1}">
  <ds:schemaRefs>
    <ds:schemaRef ds:uri="55095bd9-18d6-472d-a72c-37b77a378e77"/>
    <ds:schemaRef ds:uri="b4293591-fd5b-4f20-8142-38a6ccff900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8B3361F-38C7-46C9-AF43-CAFD502AE514}">
  <ds:schemaRefs>
    <ds:schemaRef ds:uri="55095bd9-18d6-472d-a72c-37b77a378e77"/>
    <ds:schemaRef ds:uri="b4293591-fd5b-4f20-8142-38a6ccff900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7E9F86B-8EC7-4801-AD34-641273BEA98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6</Slides>
  <Notes>6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Joyce Voegler</dc:creator>
  <cp:revision>17</cp:revision>
  <dcterms:created xsi:type="dcterms:W3CDTF">2022-09-26T12:20:53Z</dcterms:created>
  <dcterms:modified xsi:type="dcterms:W3CDTF">2026-10-26T17:02:45Z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0x010100269B082CA15D2B4EA93B9EE9B00A1333</vt:lpwstr>
  </property>
  <property fmtid="{D5CDD505-2E9C-101B-9397-08002B2CF9AE}" pid="3" name="MediaServiceImageTags">
    <vt:lpwstr/>
  </property>
</Properties>
</file>