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80" r:id="rId5"/>
    <p:sldId id="298" r:id="rId6"/>
    <p:sldId id="299" r:id="rId7"/>
    <p:sldId id="300" r:id="rId8"/>
    <p:sldId id="301" r:id="rId9"/>
    <p:sldId id="302" r:id="rId10"/>
    <p:sldId id="303" r:id="rId11"/>
    <p:sldId id="296" r:id="rId12"/>
    <p:sldId id="307" r:id="rId13"/>
    <p:sldId id="335" r:id="rId14"/>
    <p:sldId id="336" r:id="rId15"/>
    <p:sldId id="337" r:id="rId16"/>
    <p:sldId id="321" r:id="rId17"/>
    <p:sldId id="293" r:id="rId18"/>
  </p:sldIdLst>
  <p:sldSz cx="12192000" cy="6858000"/>
  <p:notesSz cx="6858000" cy="9144000"/>
  <p:embeddedFontLst>
    <p:embeddedFont>
      <p:font typeface="Poppins" panose="00000500000000000000" pitchFamily="2" charset="0"/>
      <p:regular r:id="rId19"/>
      <p:bold r:id="rId20"/>
      <p:italic r:id="rId21"/>
      <p:boldItalic r:id="rId22"/>
    </p:embeddedFont>
    <p:embeddedFont>
      <p:font typeface="Poppins SemiBold" panose="00000700000000000000"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2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24E76-02B7-7E2C-AAE7-52189D771904}" v="14" dt="2026-01-06T17:36:57.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033"/>
    <p:restoredTop sz="96327"/>
  </p:normalViewPr>
  <p:slideViewPr>
    <p:cSldViewPr snapToGrid="0" showGuides="1">
      <p:cViewPr>
        <p:scale>
          <a:sx n="96" d="100"/>
          <a:sy n="96" d="100"/>
        </p:scale>
        <p:origin x="448" y="50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F2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dirty="0"/>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dirty="0"/>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dirty="0"/>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3" name="Text Placeholder 14">
            <a:extLst>
              <a:ext uri="{FF2B5EF4-FFF2-40B4-BE49-F238E27FC236}">
                <a16:creationId xmlns:a16="http://schemas.microsoft.com/office/drawing/2014/main" id="{FAB97105-4F87-5222-B659-4F67A2575FA0}"/>
              </a:ext>
            </a:extLst>
          </p:cNvPr>
          <p:cNvSpPr>
            <a:spLocks noGrp="1"/>
          </p:cNvSpPr>
          <p:nvPr>
            <p:ph type="body" sz="quarter" idx="24"/>
          </p:nvPr>
        </p:nvSpPr>
        <p:spPr>
          <a:xfrm>
            <a:off x="295096" y="5843588"/>
            <a:ext cx="455848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pic>
        <p:nvPicPr>
          <p:cNvPr id="2" name="Picture 1" descr="A colorful squares with white text&#10;&#10;AI-generated content may be incorrect.">
            <a:extLst>
              <a:ext uri="{FF2B5EF4-FFF2-40B4-BE49-F238E27FC236}">
                <a16:creationId xmlns:a16="http://schemas.microsoft.com/office/drawing/2014/main" id="{9013F1C2-7E7D-C4BA-D411-35C18B62332A}"/>
              </a:ext>
            </a:extLst>
          </p:cNvPr>
          <p:cNvPicPr>
            <a:picLocks noChangeAspect="1"/>
          </p:cNvPicPr>
          <p:nvPr userDrawn="1"/>
        </p:nvPicPr>
        <p:blipFill>
          <a:blip r:embed="rId2"/>
          <a:stretch>
            <a:fillRect/>
          </a:stretch>
        </p:blipFill>
        <p:spPr>
          <a:xfrm>
            <a:off x="10255672" y="5754274"/>
            <a:ext cx="1936328" cy="1022913"/>
          </a:xfrm>
          <a:prstGeom prst="rect">
            <a:avLst/>
          </a:prstGeom>
        </p:spPr>
      </p:pic>
      <p:sp>
        <p:nvSpPr>
          <p:cNvPr id="11" name="Picture Placeholder 10">
            <a:extLst>
              <a:ext uri="{FF2B5EF4-FFF2-40B4-BE49-F238E27FC236}">
                <a16:creationId xmlns:a16="http://schemas.microsoft.com/office/drawing/2014/main" id="{383EA993-C7A4-FCFB-C271-A96187364616}"/>
              </a:ext>
            </a:extLst>
          </p:cNvPr>
          <p:cNvSpPr>
            <a:spLocks noGrp="1"/>
          </p:cNvSpPr>
          <p:nvPr>
            <p:ph type="pic" sz="quarter" idx="25" hasCustomPrompt="1"/>
          </p:nvPr>
        </p:nvSpPr>
        <p:spPr>
          <a:xfrm>
            <a:off x="6858993" y="-1374232"/>
            <a:ext cx="6646102" cy="5280525"/>
          </a:xfrm>
          <a:custGeom>
            <a:avLst/>
            <a:gdLst>
              <a:gd name="connsiteX0" fmla="*/ 2725891 w 6646102"/>
              <a:gd name="connsiteY0" fmla="*/ 114 h 5280525"/>
              <a:gd name="connsiteX1" fmla="*/ 2909218 w 6646102"/>
              <a:gd name="connsiteY1" fmla="*/ 10341 h 5280525"/>
              <a:gd name="connsiteX2" fmla="*/ 4840734 w 6646102"/>
              <a:gd name="connsiteY2" fmla="*/ 698995 h 5280525"/>
              <a:gd name="connsiteX3" fmla="*/ 6416404 w 6646102"/>
              <a:gd name="connsiteY3" fmla="*/ 2299347 h 5280525"/>
              <a:gd name="connsiteX4" fmla="*/ 6141087 w 6646102"/>
              <a:gd name="connsiteY4" fmla="*/ 4429886 h 5280525"/>
              <a:gd name="connsiteX5" fmla="*/ 6141121 w 6646102"/>
              <a:gd name="connsiteY5" fmla="*/ 4429932 h 5280525"/>
              <a:gd name="connsiteX6" fmla="*/ 3783619 w 6646102"/>
              <a:gd name="connsiteY6" fmla="*/ 5265208 h 5280525"/>
              <a:gd name="connsiteX7" fmla="*/ 1819339 w 6646102"/>
              <a:gd name="connsiteY7" fmla="*/ 4418194 h 5280525"/>
              <a:gd name="connsiteX8" fmla="*/ 460971 w 6646102"/>
              <a:gd name="connsiteY8" fmla="*/ 3028924 h 5280525"/>
              <a:gd name="connsiteX9" fmla="*/ 256558 w 6646102"/>
              <a:gd name="connsiteY9" fmla="*/ 1087998 h 5280525"/>
              <a:gd name="connsiteX10" fmla="*/ 2725891 w 6646102"/>
              <a:gd name="connsiteY10" fmla="*/ 114 h 52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6102" h="5280525">
                <a:moveTo>
                  <a:pt x="2725891" y="114"/>
                </a:moveTo>
                <a:cubicBezTo>
                  <a:pt x="2787855" y="756"/>
                  <a:pt x="2849047" y="4095"/>
                  <a:pt x="2909218" y="10341"/>
                </a:cubicBezTo>
                <a:cubicBezTo>
                  <a:pt x="3577357" y="79673"/>
                  <a:pt x="4200738" y="296976"/>
                  <a:pt x="4840734" y="698995"/>
                </a:cubicBezTo>
                <a:cubicBezTo>
                  <a:pt x="5536305" y="1135937"/>
                  <a:pt x="6110332" y="1815413"/>
                  <a:pt x="6416404" y="2299347"/>
                </a:cubicBezTo>
                <a:cubicBezTo>
                  <a:pt x="6857457" y="2996648"/>
                  <a:pt x="6606903" y="3896512"/>
                  <a:pt x="6141087" y="4429886"/>
                </a:cubicBezTo>
                <a:lnTo>
                  <a:pt x="6141121" y="4429932"/>
                </a:lnTo>
                <a:cubicBezTo>
                  <a:pt x="5675286" y="4963389"/>
                  <a:pt x="4746356" y="5365142"/>
                  <a:pt x="3783619" y="5265208"/>
                </a:cubicBezTo>
                <a:cubicBezTo>
                  <a:pt x="3115479" y="5195875"/>
                  <a:pt x="2477096" y="4791743"/>
                  <a:pt x="1819339" y="4418194"/>
                </a:cubicBezTo>
                <a:cubicBezTo>
                  <a:pt x="1161549" y="4044599"/>
                  <a:pt x="767044" y="3512858"/>
                  <a:pt x="460971" y="3028924"/>
                </a:cubicBezTo>
                <a:cubicBezTo>
                  <a:pt x="19917" y="2331624"/>
                  <a:pt x="-209278" y="1621456"/>
                  <a:pt x="256558" y="1087998"/>
                </a:cubicBezTo>
                <a:cubicBezTo>
                  <a:pt x="693278" y="587882"/>
                  <a:pt x="1796432" y="-9509"/>
                  <a:pt x="2725891" y="114"/>
                </a:cubicBezTo>
                <a:close/>
              </a:path>
            </a:pathLst>
          </a:custGeom>
          <a:ln w="127000">
            <a:noFill/>
          </a:ln>
        </p:spPr>
        <p:txBody>
          <a:bodyPr wrap="square">
            <a:noAutofit/>
          </a:bodyPr>
          <a:lstStyle/>
          <a:p>
            <a:r>
              <a:rPr lang="en-US" dirty="0"/>
              <a:t>v</a:t>
            </a: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Poppins" pitchFamily="2" charset="77"/>
                <a:cs typeface="Poppins" pitchFamily="2" charset="77"/>
              </a:rPr>
              <a:t>About New Direction</a:t>
            </a:r>
          </a:p>
          <a:p>
            <a:endParaRPr lang="en-US" sz="2800" b="1" dirty="0">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854883"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Poppins" pitchFamily="2" charset="77"/>
                <a:cs typeface="Poppins" pitchFamily="2" charset="77"/>
              </a:rPr>
              <a:t>Primary Arts is supported by The City of London Corporation City Educational Trust Fund (29084), a City of London Corporation charity.</a:t>
            </a:r>
            <a:endParaRPr lang="en-US" sz="1100" dirty="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4524315"/>
          </a:xfrm>
          <a:prstGeom prst="rect">
            <a:avLst/>
          </a:prstGeom>
          <a:noFill/>
        </p:spPr>
        <p:txBody>
          <a:bodyPr wrap="square" lIns="0" rIns="0" rtlCol="0">
            <a:spAutoFit/>
          </a:bodyPr>
          <a:lstStyle/>
          <a:p>
            <a:r>
              <a:rPr lang="en-US" sz="1800" dirty="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dirty="0">
              <a:effectLst/>
              <a:latin typeface="Poppins" pitchFamily="2" charset="77"/>
            </a:endParaRPr>
          </a:p>
          <a:p>
            <a:r>
              <a:rPr lang="en-US" sz="1800" dirty="0">
                <a:effectLst/>
                <a:latin typeface="Poppins" pitchFamily="2" charset="77"/>
              </a:rPr>
              <a:t>Primary Arts is supported by The City of London Corporation City Educational Trust Fund (29084), a City of London Corporation charity. We are extremely grateful to them for their support. </a:t>
            </a:r>
          </a:p>
          <a:p>
            <a:endParaRPr lang="en-GB" b="1" dirty="0">
              <a:effectLst/>
              <a:latin typeface="Poppins" pitchFamily="2" charset="77"/>
              <a:cs typeface="Poppins" pitchFamily="2" charset="77"/>
            </a:endParaRPr>
          </a:p>
          <a:p>
            <a:endParaRPr lang="en-GB" b="1" dirty="0">
              <a:effectLst/>
              <a:latin typeface="Poppins" pitchFamily="2" charset="77"/>
              <a:cs typeface="Poppins" pitchFamily="2" charset="77"/>
            </a:endParaRPr>
          </a:p>
          <a:p>
            <a:endParaRPr lang="en-GB" b="1" dirty="0">
              <a:effectLst/>
              <a:latin typeface="Poppins" pitchFamily="2" charset="77"/>
              <a:cs typeface="Poppins" pitchFamily="2" charset="77"/>
            </a:endParaRPr>
          </a:p>
          <a:p>
            <a:endParaRPr lang="en-GB" b="1" dirty="0">
              <a:effectLst/>
              <a:latin typeface="Poppins" pitchFamily="2" charset="77"/>
              <a:cs typeface="Poppins" pitchFamily="2" charset="77"/>
            </a:endParaRPr>
          </a:p>
          <a:p>
            <a:endParaRPr lang="en-GB" b="1" dirty="0">
              <a:effectLst/>
              <a:latin typeface="Poppins" pitchFamily="2" charset="77"/>
              <a:cs typeface="Poppins" pitchFamily="2" charset="77"/>
            </a:endParaRPr>
          </a:p>
          <a:p>
            <a:pPr lvl="0"/>
            <a:endParaRPr lang="en-GB" dirty="0">
              <a:latin typeface="Poppins" pitchFamily="2" charset="77"/>
              <a:cs typeface="Poppins" pitchFamily="2" charset="77"/>
            </a:endParaRPr>
          </a:p>
          <a:p>
            <a:endParaRPr lang="en-US" dirty="0">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dirty="0">
                <a:solidFill>
                  <a:schemeClr val="tx1"/>
                </a:solidFill>
                <a:effectLst/>
                <a:latin typeface="Poppins" pitchFamily="2" charset="77"/>
                <a:cs typeface="Poppins" pitchFamily="2" charset="77"/>
              </a:rPr>
              <a:t>#</a:t>
            </a:r>
            <a:r>
              <a:rPr lang="en-US" sz="1600" b="1" u="none" dirty="0" err="1">
                <a:solidFill>
                  <a:schemeClr val="tx1"/>
                </a:solidFill>
                <a:effectLst/>
                <a:latin typeface="Poppins" pitchFamily="2" charset="77"/>
                <a:cs typeface="Poppins" pitchFamily="2" charset="77"/>
              </a:rPr>
              <a:t>PrimaryArts</a:t>
            </a:r>
            <a:endParaRPr lang="en-US" sz="1600" u="none" dirty="0">
              <a:solidFill>
                <a:schemeClr val="tx1"/>
              </a:solidFill>
              <a:effectLst/>
              <a:latin typeface="Poppins" pitchFamily="2" charset="77"/>
              <a:cs typeface="Poppins"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A_New_Direction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anewdirection_ldn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anewdirectionlondon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a-new-direction-</a:t>
            </a:r>
            <a:r>
              <a:rPr lang="en-US" sz="1600" b="1" i="0" u="none" dirty="0" err="1">
                <a:solidFill>
                  <a:schemeClr val="tx1"/>
                </a:solidFill>
                <a:effectLst/>
                <a:latin typeface="Poppins SemiBold" pitchFamily="2" charset="77"/>
                <a:cs typeface="Poppins SemiBold" pitchFamily="2" charset="77"/>
              </a:rPr>
              <a:t>london</a:t>
            </a:r>
            <a:endParaRPr lang="en-US" sz="1600" b="1" i="0" u="none" dirty="0">
              <a:solidFill>
                <a:schemeClr val="tx1"/>
              </a:solidFill>
              <a:effectLst/>
              <a:latin typeface="Poppins SemiBold" pitchFamily="2" charset="77"/>
              <a:cs typeface="Poppins SemiBold" pitchFamily="2" charset="77"/>
            </a:endParaRPr>
          </a:p>
          <a:p>
            <a:pPr>
              <a:lnSpc>
                <a:spcPct val="150000"/>
              </a:lnSpc>
            </a:pPr>
            <a:r>
              <a:rPr lang="en-US" sz="1600" b="1" i="0" u="none" dirty="0">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AACF4865-4227-C273-DF13-A9E0A7E701BC}"/>
              </a:ext>
            </a:extLst>
          </p:cNvPr>
          <p:cNvSpPr>
            <a:spLocks noGrp="1"/>
          </p:cNvSpPr>
          <p:nvPr>
            <p:ph type="body" sz="quarter" idx="10" hasCustomPrompt="1"/>
          </p:nvPr>
        </p:nvSpPr>
        <p:spPr>
          <a:xfrm>
            <a:off x="3416300" y="5867427"/>
            <a:ext cx="6042025" cy="647673"/>
          </a:xfrm>
        </p:spPr>
        <p:txBody>
          <a:bodyPr>
            <a:noAutofit/>
          </a:bodyPr>
          <a:lstStyle>
            <a:lvl1pPr marL="0" indent="0">
              <a:buNone/>
              <a:defRPr sz="1000"/>
            </a:lvl1pPr>
            <a:lvl2pPr>
              <a:defRPr sz="1000"/>
            </a:lvl2pPr>
            <a:lvl3pPr>
              <a:defRPr sz="1000"/>
            </a:lvl3pPr>
            <a:lvl4pPr>
              <a:defRPr sz="1000"/>
            </a:lvl4pPr>
            <a:lvl5pPr>
              <a:defRPr sz="1000"/>
            </a:lvl5pPr>
          </a:lstStyle>
          <a:p>
            <a:pPr lvl="0"/>
            <a:r>
              <a:rPr lang="en-US" dirty="0"/>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ro p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490005"/>
            <a:ext cx="6456179" cy="1754187"/>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27027"/>
            <a:ext cx="5694363" cy="518258"/>
          </a:xfrm>
        </p:spPr>
        <p:txBody>
          <a:bodyPr lIns="0" rIns="0">
            <a:noAutofit/>
          </a:bodyPr>
          <a:lstStyle>
            <a:lvl1pPr marL="0" indent="0">
              <a:lnSpc>
                <a:spcPct val="100000"/>
              </a:lnSpc>
              <a:buNone/>
              <a:defRPr sz="1600" b="1">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318247" y="3939724"/>
            <a:ext cx="5694363" cy="2716716"/>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318247" y="334298"/>
            <a:ext cx="1793632" cy="992444"/>
          </a:xfrm>
        </p:spPr>
        <p:txBody>
          <a:bodyPr/>
          <a:lstStyle/>
          <a:p>
            <a:r>
              <a:rPr lang="en-US"/>
              <a:t>Logo</a:t>
            </a:r>
          </a:p>
        </p:txBody>
      </p:sp>
      <p:sp>
        <p:nvSpPr>
          <p:cNvPr id="2" name="Picture Placeholder 1">
            <a:extLst>
              <a:ext uri="{FF2B5EF4-FFF2-40B4-BE49-F238E27FC236}">
                <a16:creationId xmlns:a16="http://schemas.microsoft.com/office/drawing/2014/main" id="{7D928C51-8996-29A3-4AFD-8A4CAAECBC11}"/>
              </a:ext>
            </a:extLst>
          </p:cNvPr>
          <p:cNvSpPr>
            <a:spLocks noGrp="1"/>
          </p:cNvSpPr>
          <p:nvPr>
            <p:ph type="pic" sz="quarter" idx="25"/>
          </p:nvPr>
        </p:nvSpPr>
        <p:spPr>
          <a:xfrm rot="2248713">
            <a:off x="6541323" y="874216"/>
            <a:ext cx="6430932" cy="5109566"/>
          </a:xfrm>
          <a:custGeom>
            <a:avLst/>
            <a:gdLst>
              <a:gd name="connsiteX0" fmla="*/ 2725891 w 6646102"/>
              <a:gd name="connsiteY0" fmla="*/ 114 h 5280525"/>
              <a:gd name="connsiteX1" fmla="*/ 2909218 w 6646102"/>
              <a:gd name="connsiteY1" fmla="*/ 10341 h 5280525"/>
              <a:gd name="connsiteX2" fmla="*/ 4840734 w 6646102"/>
              <a:gd name="connsiteY2" fmla="*/ 698995 h 5280525"/>
              <a:gd name="connsiteX3" fmla="*/ 6416404 w 6646102"/>
              <a:gd name="connsiteY3" fmla="*/ 2299347 h 5280525"/>
              <a:gd name="connsiteX4" fmla="*/ 6141087 w 6646102"/>
              <a:gd name="connsiteY4" fmla="*/ 4429886 h 5280525"/>
              <a:gd name="connsiteX5" fmla="*/ 6141121 w 6646102"/>
              <a:gd name="connsiteY5" fmla="*/ 4429932 h 5280525"/>
              <a:gd name="connsiteX6" fmla="*/ 3783619 w 6646102"/>
              <a:gd name="connsiteY6" fmla="*/ 5265208 h 5280525"/>
              <a:gd name="connsiteX7" fmla="*/ 1819339 w 6646102"/>
              <a:gd name="connsiteY7" fmla="*/ 4418194 h 5280525"/>
              <a:gd name="connsiteX8" fmla="*/ 460971 w 6646102"/>
              <a:gd name="connsiteY8" fmla="*/ 3028924 h 5280525"/>
              <a:gd name="connsiteX9" fmla="*/ 256558 w 6646102"/>
              <a:gd name="connsiteY9" fmla="*/ 1087998 h 5280525"/>
              <a:gd name="connsiteX10" fmla="*/ 2725891 w 6646102"/>
              <a:gd name="connsiteY10" fmla="*/ 114 h 52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6102" h="5280525">
                <a:moveTo>
                  <a:pt x="2725891" y="114"/>
                </a:moveTo>
                <a:cubicBezTo>
                  <a:pt x="2787855" y="756"/>
                  <a:pt x="2849047" y="4095"/>
                  <a:pt x="2909218" y="10341"/>
                </a:cubicBezTo>
                <a:cubicBezTo>
                  <a:pt x="3577357" y="79673"/>
                  <a:pt x="4200738" y="296976"/>
                  <a:pt x="4840734" y="698995"/>
                </a:cubicBezTo>
                <a:cubicBezTo>
                  <a:pt x="5536305" y="1135937"/>
                  <a:pt x="6110332" y="1815413"/>
                  <a:pt x="6416404" y="2299347"/>
                </a:cubicBezTo>
                <a:cubicBezTo>
                  <a:pt x="6857457" y="2996648"/>
                  <a:pt x="6606903" y="3896512"/>
                  <a:pt x="6141087" y="4429886"/>
                </a:cubicBezTo>
                <a:lnTo>
                  <a:pt x="6141121" y="4429932"/>
                </a:lnTo>
                <a:cubicBezTo>
                  <a:pt x="5675286" y="4963389"/>
                  <a:pt x="4746356" y="5365142"/>
                  <a:pt x="3783619" y="5265208"/>
                </a:cubicBezTo>
                <a:cubicBezTo>
                  <a:pt x="3115479" y="5195875"/>
                  <a:pt x="2477096" y="4791743"/>
                  <a:pt x="1819339" y="4418194"/>
                </a:cubicBezTo>
                <a:cubicBezTo>
                  <a:pt x="1161549" y="4044599"/>
                  <a:pt x="767044" y="3512858"/>
                  <a:pt x="460971" y="3028924"/>
                </a:cubicBezTo>
                <a:cubicBezTo>
                  <a:pt x="19917" y="2331624"/>
                  <a:pt x="-209278" y="1621456"/>
                  <a:pt x="256558" y="1087998"/>
                </a:cubicBezTo>
                <a:cubicBezTo>
                  <a:pt x="693278" y="587882"/>
                  <a:pt x="1796432" y="-9509"/>
                  <a:pt x="2725891" y="114"/>
                </a:cubicBezTo>
                <a:close/>
              </a:path>
            </a:pathLst>
          </a:custGeom>
          <a:ln w="127000">
            <a:noFill/>
          </a:ln>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447910971"/>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84365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ask_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8D5CD60-48ED-5EA1-4667-52CE7F137178}"/>
              </a:ext>
            </a:extLst>
          </p:cNvPr>
          <p:cNvPicPr>
            <a:picLocks noChangeAspect="1"/>
          </p:cNvPicPr>
          <p:nvPr userDrawn="1"/>
        </p:nvPicPr>
        <p:blipFill>
          <a:blip r:embed="rId2">
            <a:extLst>
              <a:ext uri="{96DAC541-7B7A-43D3-8B79-37D633B846F1}">
                <asvg:svgBlip xmlns:asvg="http://schemas.microsoft.com/office/drawing/2016/SVG/main" r:embed="rId3"/>
              </a:ext>
            </a:extLst>
          </a:blip>
          <a:srcRect t="14307" r="8704"/>
          <a:stretch>
            <a:fillRect/>
          </a:stretch>
        </p:blipFill>
        <p:spPr>
          <a:xfrm>
            <a:off x="9858375" y="0"/>
            <a:ext cx="2365305" cy="2927544"/>
          </a:xfrm>
          <a:prstGeom prst="rect">
            <a:avLst/>
          </a:prstGeom>
        </p:spPr>
      </p:pic>
      <p:pic>
        <p:nvPicPr>
          <p:cNvPr id="7" name="Graphic 6">
            <a:extLst>
              <a:ext uri="{FF2B5EF4-FFF2-40B4-BE49-F238E27FC236}">
                <a16:creationId xmlns:a16="http://schemas.microsoft.com/office/drawing/2014/main" id="{7148129A-3934-1EEF-43F7-89012263A791}"/>
              </a:ext>
            </a:extLst>
          </p:cNvPr>
          <p:cNvPicPr>
            <a:picLocks noChangeAspect="1"/>
          </p:cNvPicPr>
          <p:nvPr userDrawn="1"/>
        </p:nvPicPr>
        <p:blipFill>
          <a:blip r:embed="rId4">
            <a:extLst>
              <a:ext uri="{96DAC541-7B7A-43D3-8B79-37D633B846F1}">
                <asvg:svgBlip xmlns:asvg="http://schemas.microsoft.com/office/drawing/2016/SVG/main" r:embed="rId5"/>
              </a:ext>
            </a:extLst>
          </a:blip>
          <a:srcRect l="17096" b="40142"/>
          <a:stretch>
            <a:fillRect/>
          </a:stretch>
        </p:blipFill>
        <p:spPr>
          <a:xfrm>
            <a:off x="0" y="4920452"/>
            <a:ext cx="2602000" cy="1937548"/>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F27300"/>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21976855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F27300"/>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BA37833C-3BC9-0680-98ED-DA365BA25E4F}"/>
              </a:ext>
            </a:extLst>
          </p:cNvPr>
          <p:cNvSpPr>
            <a:spLocks noGrp="1"/>
          </p:cNvSpPr>
          <p:nvPr>
            <p:ph type="body" sz="quarter" idx="18" hasCustomPrompt="1"/>
          </p:nvPr>
        </p:nvSpPr>
        <p:spPr>
          <a:xfrm>
            <a:off x="308722" y="385011"/>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
        <p:nvSpPr>
          <p:cNvPr id="3" name="Picture Placeholder 2">
            <a:extLst>
              <a:ext uri="{FF2B5EF4-FFF2-40B4-BE49-F238E27FC236}">
                <a16:creationId xmlns:a16="http://schemas.microsoft.com/office/drawing/2014/main" id="{51DF4138-1665-AA12-8000-47499C1B7322}"/>
              </a:ext>
            </a:extLst>
          </p:cNvPr>
          <p:cNvSpPr>
            <a:spLocks noGrp="1"/>
          </p:cNvSpPr>
          <p:nvPr>
            <p:ph type="pic" sz="quarter" idx="25"/>
          </p:nvPr>
        </p:nvSpPr>
        <p:spPr>
          <a:xfrm rot="2248713">
            <a:off x="6541323" y="874216"/>
            <a:ext cx="6430932" cy="5109566"/>
          </a:xfrm>
          <a:custGeom>
            <a:avLst/>
            <a:gdLst>
              <a:gd name="connsiteX0" fmla="*/ 2725891 w 6646102"/>
              <a:gd name="connsiteY0" fmla="*/ 114 h 5280525"/>
              <a:gd name="connsiteX1" fmla="*/ 2909218 w 6646102"/>
              <a:gd name="connsiteY1" fmla="*/ 10341 h 5280525"/>
              <a:gd name="connsiteX2" fmla="*/ 4840734 w 6646102"/>
              <a:gd name="connsiteY2" fmla="*/ 698995 h 5280525"/>
              <a:gd name="connsiteX3" fmla="*/ 6416404 w 6646102"/>
              <a:gd name="connsiteY3" fmla="*/ 2299347 h 5280525"/>
              <a:gd name="connsiteX4" fmla="*/ 6141087 w 6646102"/>
              <a:gd name="connsiteY4" fmla="*/ 4429886 h 5280525"/>
              <a:gd name="connsiteX5" fmla="*/ 6141121 w 6646102"/>
              <a:gd name="connsiteY5" fmla="*/ 4429932 h 5280525"/>
              <a:gd name="connsiteX6" fmla="*/ 3783619 w 6646102"/>
              <a:gd name="connsiteY6" fmla="*/ 5265208 h 5280525"/>
              <a:gd name="connsiteX7" fmla="*/ 1819339 w 6646102"/>
              <a:gd name="connsiteY7" fmla="*/ 4418194 h 5280525"/>
              <a:gd name="connsiteX8" fmla="*/ 460971 w 6646102"/>
              <a:gd name="connsiteY8" fmla="*/ 3028924 h 5280525"/>
              <a:gd name="connsiteX9" fmla="*/ 256558 w 6646102"/>
              <a:gd name="connsiteY9" fmla="*/ 1087998 h 5280525"/>
              <a:gd name="connsiteX10" fmla="*/ 2725891 w 6646102"/>
              <a:gd name="connsiteY10" fmla="*/ 114 h 52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6102" h="5280525">
                <a:moveTo>
                  <a:pt x="2725891" y="114"/>
                </a:moveTo>
                <a:cubicBezTo>
                  <a:pt x="2787855" y="756"/>
                  <a:pt x="2849047" y="4095"/>
                  <a:pt x="2909218" y="10341"/>
                </a:cubicBezTo>
                <a:cubicBezTo>
                  <a:pt x="3577357" y="79673"/>
                  <a:pt x="4200738" y="296976"/>
                  <a:pt x="4840734" y="698995"/>
                </a:cubicBezTo>
                <a:cubicBezTo>
                  <a:pt x="5536305" y="1135937"/>
                  <a:pt x="6110332" y="1815413"/>
                  <a:pt x="6416404" y="2299347"/>
                </a:cubicBezTo>
                <a:cubicBezTo>
                  <a:pt x="6857457" y="2996648"/>
                  <a:pt x="6606903" y="3896512"/>
                  <a:pt x="6141087" y="4429886"/>
                </a:cubicBezTo>
                <a:lnTo>
                  <a:pt x="6141121" y="4429932"/>
                </a:lnTo>
                <a:cubicBezTo>
                  <a:pt x="5675286" y="4963389"/>
                  <a:pt x="4746356" y="5365142"/>
                  <a:pt x="3783619" y="5265208"/>
                </a:cubicBezTo>
                <a:cubicBezTo>
                  <a:pt x="3115479" y="5195875"/>
                  <a:pt x="2477096" y="4791743"/>
                  <a:pt x="1819339" y="4418194"/>
                </a:cubicBezTo>
                <a:cubicBezTo>
                  <a:pt x="1161549" y="4044599"/>
                  <a:pt x="767044" y="3512858"/>
                  <a:pt x="460971" y="3028924"/>
                </a:cubicBezTo>
                <a:cubicBezTo>
                  <a:pt x="19917" y="2331624"/>
                  <a:pt x="-209278" y="1621456"/>
                  <a:pt x="256558" y="1087998"/>
                </a:cubicBezTo>
                <a:cubicBezTo>
                  <a:pt x="693278" y="587882"/>
                  <a:pt x="1796432" y="-9509"/>
                  <a:pt x="2725891" y="114"/>
                </a:cubicBezTo>
                <a:close/>
              </a:path>
            </a:pathLst>
          </a:custGeom>
          <a:ln w="127000">
            <a:noFill/>
          </a:ln>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657019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ask_3">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64FF27B-1981-BB73-C34B-E7135B5AEC72}"/>
              </a:ext>
            </a:extLst>
          </p:cNvPr>
          <p:cNvPicPr>
            <a:picLocks noChangeAspect="1"/>
          </p:cNvPicPr>
          <p:nvPr userDrawn="1"/>
        </p:nvPicPr>
        <p:blipFill>
          <a:blip r:embed="rId2">
            <a:extLst>
              <a:ext uri="{96DAC541-7B7A-43D3-8B79-37D633B846F1}">
                <asvg:svgBlip xmlns:asvg="http://schemas.microsoft.com/office/drawing/2016/SVG/main" r:embed="rId3"/>
              </a:ext>
            </a:extLst>
          </a:blip>
          <a:srcRect t="11750" r="30353"/>
          <a:stretch>
            <a:fillRect/>
          </a:stretch>
        </p:blipFill>
        <p:spPr>
          <a:xfrm>
            <a:off x="7715250" y="0"/>
            <a:ext cx="4476750" cy="3290676"/>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F27300"/>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6" name="Picture 15" descr="A yellow oval object with black background&#10;&#10;AI-generated content may be incorrect.">
            <a:extLst>
              <a:ext uri="{FF2B5EF4-FFF2-40B4-BE49-F238E27FC236}">
                <a16:creationId xmlns:a16="http://schemas.microsoft.com/office/drawing/2014/main" id="{5D79FB83-1F28-C47C-4DFF-584F5146FCBC}"/>
              </a:ext>
            </a:extLst>
          </p:cNvPr>
          <p:cNvPicPr>
            <a:picLocks noChangeAspect="1"/>
          </p:cNvPicPr>
          <p:nvPr userDrawn="1"/>
        </p:nvPicPr>
        <p:blipFill>
          <a:blip r:embed="rId4"/>
          <a:stretch>
            <a:fillRect/>
          </a:stretch>
        </p:blipFill>
        <p:spPr>
          <a:xfrm rot="4323145">
            <a:off x="-165344" y="6084455"/>
            <a:ext cx="746938" cy="1003514"/>
          </a:xfrm>
          <a:prstGeom prst="rect">
            <a:avLst/>
          </a:prstGeom>
        </p:spPr>
      </p:pic>
    </p:spTree>
    <p:extLst>
      <p:ext uri="{BB962C8B-B14F-4D97-AF65-F5344CB8AC3E}">
        <p14:creationId xmlns:p14="http://schemas.microsoft.com/office/powerpoint/2010/main" val="37528411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Poster_2">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F27300"/>
          </a:solidFill>
        </p:spPr>
        <p:txBody>
          <a:bodyPr wrap="square" lIns="182880" rtlCol="0">
            <a:noAutofit/>
          </a:bodyPr>
          <a:lstStyle/>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F27300"/>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F27300"/>
          </a:solidFill>
        </p:spPr>
        <p:txBody>
          <a:bodyPr wrap="square" lIns="182880" rtlCol="0">
            <a:noAutofit/>
          </a:bodyPr>
          <a:lstStyle/>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F27300"/>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 name="Text Placeholder 13">
            <a:extLst>
              <a:ext uri="{FF2B5EF4-FFF2-40B4-BE49-F238E27FC236}">
                <a16:creationId xmlns:a16="http://schemas.microsoft.com/office/drawing/2014/main" id="{FC46792B-7A73-A07E-C1F6-26C9CBE85E13}"/>
              </a:ext>
            </a:extLst>
          </p:cNvPr>
          <p:cNvSpPr>
            <a:spLocks noGrp="1"/>
          </p:cNvSpPr>
          <p:nvPr>
            <p:ph type="body" sz="quarter" idx="25"/>
          </p:nvPr>
        </p:nvSpPr>
        <p:spPr>
          <a:xfrm>
            <a:off x="4439397" y="833860"/>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3" name="Text Placeholder 13">
            <a:extLst>
              <a:ext uri="{FF2B5EF4-FFF2-40B4-BE49-F238E27FC236}">
                <a16:creationId xmlns:a16="http://schemas.microsoft.com/office/drawing/2014/main" id="{A616B488-13B5-9F4C-1A9E-0AAA51093E49}"/>
              </a:ext>
            </a:extLst>
          </p:cNvPr>
          <p:cNvSpPr>
            <a:spLocks noGrp="1"/>
          </p:cNvSpPr>
          <p:nvPr>
            <p:ph type="body" sz="quarter" idx="26"/>
          </p:nvPr>
        </p:nvSpPr>
        <p:spPr>
          <a:xfrm>
            <a:off x="4439397" y="2131640"/>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3">
            <a:extLst>
              <a:ext uri="{FF2B5EF4-FFF2-40B4-BE49-F238E27FC236}">
                <a16:creationId xmlns:a16="http://schemas.microsoft.com/office/drawing/2014/main" id="{D81F36F6-49B7-04C8-F1A7-64B6104C7087}"/>
              </a:ext>
            </a:extLst>
          </p:cNvPr>
          <p:cNvSpPr>
            <a:spLocks noGrp="1"/>
          </p:cNvSpPr>
          <p:nvPr>
            <p:ph type="body" sz="quarter" idx="27"/>
          </p:nvPr>
        </p:nvSpPr>
        <p:spPr>
          <a:xfrm>
            <a:off x="4439397" y="3395663"/>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0" name="Text Placeholder 13">
            <a:extLst>
              <a:ext uri="{FF2B5EF4-FFF2-40B4-BE49-F238E27FC236}">
                <a16:creationId xmlns:a16="http://schemas.microsoft.com/office/drawing/2014/main" id="{4CCC000C-19FF-A42B-743E-05491AB99CBE}"/>
              </a:ext>
            </a:extLst>
          </p:cNvPr>
          <p:cNvSpPr>
            <a:spLocks noGrp="1"/>
          </p:cNvSpPr>
          <p:nvPr>
            <p:ph type="body" sz="quarter" idx="28"/>
          </p:nvPr>
        </p:nvSpPr>
        <p:spPr>
          <a:xfrm>
            <a:off x="4439397" y="4670267"/>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1" name="Text Placeholder 13">
            <a:extLst>
              <a:ext uri="{FF2B5EF4-FFF2-40B4-BE49-F238E27FC236}">
                <a16:creationId xmlns:a16="http://schemas.microsoft.com/office/drawing/2014/main" id="{2ED1FCAC-63C7-21D5-3CF9-946AD7ED1FB4}"/>
              </a:ext>
            </a:extLst>
          </p:cNvPr>
          <p:cNvSpPr>
            <a:spLocks noGrp="1"/>
          </p:cNvSpPr>
          <p:nvPr>
            <p:ph type="body" sz="quarter" idx="29"/>
          </p:nvPr>
        </p:nvSpPr>
        <p:spPr>
          <a:xfrm>
            <a:off x="8299759" y="833860"/>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8" name="Text Placeholder 13">
            <a:extLst>
              <a:ext uri="{FF2B5EF4-FFF2-40B4-BE49-F238E27FC236}">
                <a16:creationId xmlns:a16="http://schemas.microsoft.com/office/drawing/2014/main" id="{D951D6F2-50EE-C4BB-49E4-BC513C393B72}"/>
              </a:ext>
            </a:extLst>
          </p:cNvPr>
          <p:cNvSpPr>
            <a:spLocks noGrp="1"/>
          </p:cNvSpPr>
          <p:nvPr>
            <p:ph type="body" sz="quarter" idx="30"/>
          </p:nvPr>
        </p:nvSpPr>
        <p:spPr>
          <a:xfrm>
            <a:off x="8299759" y="2131640"/>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9" name="Text Placeholder 13">
            <a:extLst>
              <a:ext uri="{FF2B5EF4-FFF2-40B4-BE49-F238E27FC236}">
                <a16:creationId xmlns:a16="http://schemas.microsoft.com/office/drawing/2014/main" id="{0C119643-D8FC-5255-1F3C-F1A2635F4685}"/>
              </a:ext>
            </a:extLst>
          </p:cNvPr>
          <p:cNvSpPr>
            <a:spLocks noGrp="1"/>
          </p:cNvSpPr>
          <p:nvPr>
            <p:ph type="body" sz="quarter" idx="31"/>
          </p:nvPr>
        </p:nvSpPr>
        <p:spPr>
          <a:xfrm>
            <a:off x="8299759" y="3395663"/>
            <a:ext cx="3414712" cy="322400"/>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pic>
        <p:nvPicPr>
          <p:cNvPr id="30" name="Picture 29" descr="A colorful squares with white text&#10;&#10;AI-generated content may be incorrect.">
            <a:extLst>
              <a:ext uri="{FF2B5EF4-FFF2-40B4-BE49-F238E27FC236}">
                <a16:creationId xmlns:a16="http://schemas.microsoft.com/office/drawing/2014/main" id="{F4F34609-918D-8DC9-A673-127BEBA3F25A}"/>
              </a:ext>
            </a:extLst>
          </p:cNvPr>
          <p:cNvPicPr>
            <a:picLocks noChangeAspect="1"/>
          </p:cNvPicPr>
          <p:nvPr userDrawn="1"/>
        </p:nvPicPr>
        <p:blipFill>
          <a:blip r:embed="rId2"/>
          <a:stretch>
            <a:fillRect/>
          </a:stretch>
        </p:blipFill>
        <p:spPr>
          <a:xfrm>
            <a:off x="318248" y="5555830"/>
            <a:ext cx="1936328" cy="1022913"/>
          </a:xfrm>
          <a:prstGeom prst="rect">
            <a:avLst/>
          </a:prstGeom>
        </p:spPr>
      </p:pic>
    </p:spTree>
    <p:extLst>
      <p:ext uri="{BB962C8B-B14F-4D97-AF65-F5344CB8AC3E}">
        <p14:creationId xmlns:p14="http://schemas.microsoft.com/office/powerpoint/2010/main" val="1208149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Calibri" panose="020F0502020204030204" pitchFamily="34" charset="0"/>
                <a:cs typeface="Calibri" panose="020F0502020204030204" pitchFamily="34" charset="0"/>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dirty="0"/>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Calibri" panose="020F0502020204030204" pitchFamily="34" charset="0"/>
                <a:cs typeface="Calibri" panose="020F0502020204030204" pitchFamily="34" charset="0"/>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dirty="0"/>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dirty="0"/>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dirty="0"/>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Calibri" panose="020F0502020204030204" pitchFamily="34" charset="0"/>
                <a:cs typeface="Calibri" panose="020F0502020204030204" pitchFamily="34" charset="0"/>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dirty="0"/>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Calibri" panose="020F0502020204030204" pitchFamily="34" charset="0"/>
                <a:cs typeface="Calibri" panose="020F0502020204030204" pitchFamily="34" charset="0"/>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Calibri" panose="020F0502020204030204" pitchFamily="34" charset="0"/>
                <a:cs typeface="Calibri" panose="020F0502020204030204" pitchFamily="34" charset="0"/>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dirty="0"/>
              <a:t>Pre-Show</a:t>
            </a:r>
          </a:p>
        </p:txBody>
      </p:sp>
    </p:spTree>
    <p:extLst>
      <p:ext uri="{BB962C8B-B14F-4D97-AF65-F5344CB8AC3E}">
        <p14:creationId xmlns:p14="http://schemas.microsoft.com/office/powerpoint/2010/main" val="3765374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ask_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E579A40-C8D9-3B21-EAF2-3D95CFCC8DE3}"/>
              </a:ext>
            </a:extLst>
          </p:cNvPr>
          <p:cNvPicPr>
            <a:picLocks noChangeAspect="1"/>
          </p:cNvPicPr>
          <p:nvPr userDrawn="1"/>
        </p:nvPicPr>
        <p:blipFill>
          <a:blip r:embed="rId2">
            <a:extLst>
              <a:ext uri="{96DAC541-7B7A-43D3-8B79-37D633B846F1}">
                <asvg:svgBlip xmlns:asvg="http://schemas.microsoft.com/office/drawing/2016/SVG/main" r:embed="rId3"/>
              </a:ext>
            </a:extLst>
          </a:blip>
          <a:srcRect l="2175" t="2986" r="22816" b="10082"/>
          <a:stretch>
            <a:fillRect/>
          </a:stretch>
        </p:blipFill>
        <p:spPr>
          <a:xfrm>
            <a:off x="1357313" y="-1"/>
            <a:ext cx="10834688" cy="6858001"/>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582815405"/>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173325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4ED75AC-3B79-7804-FA26-725EF75F2070}"/>
              </a:ext>
            </a:extLst>
          </p:cNvPr>
          <p:cNvPicPr>
            <a:picLocks noChangeAspect="1"/>
          </p:cNvPicPr>
          <p:nvPr userDrawn="1"/>
        </p:nvPicPr>
        <p:blipFill>
          <a:blip r:embed="rId2">
            <a:extLst>
              <a:ext uri="{96DAC541-7B7A-43D3-8B79-37D633B846F1}">
                <asvg:svgBlip xmlns:asvg="http://schemas.microsoft.com/office/drawing/2016/SVG/main" r:embed="rId3"/>
              </a:ext>
            </a:extLst>
          </a:blip>
          <a:srcRect t="14307" r="8704"/>
          <a:stretch>
            <a:fillRect/>
          </a:stretch>
        </p:blipFill>
        <p:spPr>
          <a:xfrm>
            <a:off x="9858375" y="0"/>
            <a:ext cx="2365305" cy="2927544"/>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0" name="Graphic 9">
            <a:extLst>
              <a:ext uri="{FF2B5EF4-FFF2-40B4-BE49-F238E27FC236}">
                <a16:creationId xmlns:a16="http://schemas.microsoft.com/office/drawing/2014/main" id="{9A55377D-9E6C-A5CA-A028-A3B0F2E02ECE}"/>
              </a:ext>
            </a:extLst>
          </p:cNvPr>
          <p:cNvPicPr>
            <a:picLocks noChangeAspect="1"/>
          </p:cNvPicPr>
          <p:nvPr userDrawn="1"/>
        </p:nvPicPr>
        <p:blipFill>
          <a:blip r:embed="rId4">
            <a:extLst>
              <a:ext uri="{96DAC541-7B7A-43D3-8B79-37D633B846F1}">
                <asvg:svgBlip xmlns:asvg="http://schemas.microsoft.com/office/drawing/2016/SVG/main" r:embed="rId5"/>
              </a:ext>
            </a:extLst>
          </a:blip>
          <a:srcRect l="17096" b="40142"/>
          <a:stretch>
            <a:fillRect/>
          </a:stretch>
        </p:blipFill>
        <p:spPr>
          <a:xfrm>
            <a:off x="0" y="4920452"/>
            <a:ext cx="2602000" cy="1937548"/>
          </a:xfrm>
          <a:prstGeom prst="rect">
            <a:avLst/>
          </a:prstGeom>
        </p:spPr>
      </p:pic>
      <p:sp>
        <p:nvSpPr>
          <p:cNvPr id="11" name="Text Placeholder 10">
            <a:extLst>
              <a:ext uri="{FF2B5EF4-FFF2-40B4-BE49-F238E27FC236}">
                <a16:creationId xmlns:a16="http://schemas.microsoft.com/office/drawing/2014/main" id="{DC005250-60A6-1C29-A74D-87CEA6A030CC}"/>
              </a:ext>
            </a:extLst>
          </p:cNvPr>
          <p:cNvSpPr>
            <a:spLocks noGrp="1"/>
          </p:cNvSpPr>
          <p:nvPr>
            <p:ph type="body" sz="quarter" idx="17"/>
          </p:nvPr>
        </p:nvSpPr>
        <p:spPr>
          <a:xfrm>
            <a:off x="134893" y="1614489"/>
            <a:ext cx="11744068" cy="4900611"/>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376680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CCBC136-0AC3-A1DC-B91A-C76834BF93DA}"/>
              </a:ext>
            </a:extLst>
          </p:cNvPr>
          <p:cNvPicPr>
            <a:picLocks noChangeAspect="1"/>
          </p:cNvPicPr>
          <p:nvPr userDrawn="1"/>
        </p:nvPicPr>
        <p:blipFill>
          <a:blip r:embed="rId2">
            <a:extLst>
              <a:ext uri="{96DAC541-7B7A-43D3-8B79-37D633B846F1}">
                <asvg:svgBlip xmlns:asvg="http://schemas.microsoft.com/office/drawing/2016/SVG/main" r:embed="rId3"/>
              </a:ext>
            </a:extLst>
          </a:blip>
          <a:srcRect t="11750" r="30353"/>
          <a:stretch>
            <a:fillRect/>
          </a:stretch>
        </p:blipFill>
        <p:spPr>
          <a:xfrm>
            <a:off x="7715251" y="0"/>
            <a:ext cx="4476750" cy="3290676"/>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F27300"/>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0" name="Picture 9" descr="A yellow oval object with black background&#10;&#10;AI-generated content may be incorrect.">
            <a:extLst>
              <a:ext uri="{FF2B5EF4-FFF2-40B4-BE49-F238E27FC236}">
                <a16:creationId xmlns:a16="http://schemas.microsoft.com/office/drawing/2014/main" id="{7266D9DB-3FC5-738B-1FC0-9C640A67B6F1}"/>
              </a:ext>
            </a:extLst>
          </p:cNvPr>
          <p:cNvPicPr>
            <a:picLocks noChangeAspect="1"/>
          </p:cNvPicPr>
          <p:nvPr userDrawn="1"/>
        </p:nvPicPr>
        <p:blipFill>
          <a:blip r:embed="rId4"/>
          <a:stretch>
            <a:fillRect/>
          </a:stretch>
        </p:blipFill>
        <p:spPr>
          <a:xfrm rot="4323145">
            <a:off x="-165344" y="6084455"/>
            <a:ext cx="746938" cy="1003514"/>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2ABEB4D-22CB-CFD7-8FF3-5037DF33AB9D}"/>
              </a:ext>
            </a:extLst>
          </p:cNvPr>
          <p:cNvPicPr>
            <a:picLocks noChangeAspect="1"/>
          </p:cNvPicPr>
          <p:nvPr userDrawn="1"/>
        </p:nvPicPr>
        <p:blipFill>
          <a:blip r:embed="rId2">
            <a:extLst>
              <a:ext uri="{96DAC541-7B7A-43D3-8B79-37D633B846F1}">
                <asvg:svgBlip xmlns:asvg="http://schemas.microsoft.com/office/drawing/2016/SVG/main" r:embed="rId3"/>
              </a:ext>
            </a:extLst>
          </a:blip>
          <a:srcRect l="2175" t="2986" r="22816" b="10082"/>
          <a:stretch>
            <a:fillRect/>
          </a:stretch>
        </p:blipFill>
        <p:spPr>
          <a:xfrm>
            <a:off x="1357313" y="-1"/>
            <a:ext cx="10834688" cy="6858001"/>
          </a:xfrm>
          <a:prstGeom prst="rect">
            <a:avLst/>
          </a:prstGeom>
        </p:spPr>
      </p:pic>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288502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65143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0A18B88-2372-B8E5-1BDF-0CEB80FC6C00}"/>
              </a:ext>
            </a:extLst>
          </p:cNvPr>
          <p:cNvPicPr>
            <a:picLocks noChangeAspect="1"/>
          </p:cNvPicPr>
          <p:nvPr userDrawn="1"/>
        </p:nvPicPr>
        <p:blipFill>
          <a:blip r:embed="rId2">
            <a:extLst>
              <a:ext uri="{96DAC541-7B7A-43D3-8B79-37D633B846F1}">
                <asvg:svgBlip xmlns:asvg="http://schemas.microsoft.com/office/drawing/2016/SVG/main" r:embed="rId3"/>
              </a:ext>
            </a:extLst>
          </a:blip>
          <a:srcRect t="14307" r="8704"/>
          <a:stretch>
            <a:fillRect/>
          </a:stretch>
        </p:blipFill>
        <p:spPr>
          <a:xfrm>
            <a:off x="9858375" y="0"/>
            <a:ext cx="2365305" cy="2927544"/>
          </a:xfrm>
          <a:prstGeom prst="rect">
            <a:avLst/>
          </a:prstGeom>
        </p:spPr>
      </p:pic>
      <p:pic>
        <p:nvPicPr>
          <p:cNvPr id="9" name="Graphic 8">
            <a:extLst>
              <a:ext uri="{FF2B5EF4-FFF2-40B4-BE49-F238E27FC236}">
                <a16:creationId xmlns:a16="http://schemas.microsoft.com/office/drawing/2014/main" id="{99DA6E03-D761-E465-1EEB-8DD03EB0921B}"/>
              </a:ext>
            </a:extLst>
          </p:cNvPr>
          <p:cNvPicPr>
            <a:picLocks noChangeAspect="1"/>
          </p:cNvPicPr>
          <p:nvPr userDrawn="1"/>
        </p:nvPicPr>
        <p:blipFill>
          <a:blip r:embed="rId4">
            <a:extLst>
              <a:ext uri="{96DAC541-7B7A-43D3-8B79-37D633B846F1}">
                <asvg:svgBlip xmlns:asvg="http://schemas.microsoft.com/office/drawing/2016/SVG/main" r:embed="rId5"/>
              </a:ext>
            </a:extLst>
          </a:blip>
          <a:srcRect l="17096" b="40142"/>
          <a:stretch>
            <a:fillRect/>
          </a:stretch>
        </p:blipFill>
        <p:spPr>
          <a:xfrm>
            <a:off x="0" y="4920452"/>
            <a:ext cx="2602000" cy="1937548"/>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F27300"/>
          </a:solidFill>
          <a:ln w="57150">
            <a:solidFill>
              <a:srgbClr val="F27300"/>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13200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dirty="0"/>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6" r:id="rId3"/>
    <p:sldLayoutId id="2147483667" r:id="rId4"/>
    <p:sldLayoutId id="2147483661" r:id="rId5"/>
    <p:sldLayoutId id="2147483668" r:id="rId6"/>
    <p:sldLayoutId id="2147483669" r:id="rId7"/>
    <p:sldLayoutId id="2147483665" r:id="rId8"/>
    <p:sldLayoutId id="2147483670" r:id="rId9"/>
    <p:sldLayoutId id="2147483663" r:id="rId10"/>
    <p:sldLayoutId id="2147483671" r:id="rId11"/>
    <p:sldLayoutId id="2147483672" r:id="rId12"/>
    <p:sldLayoutId id="2147483673" r:id="rId13"/>
    <p:sldLayoutId id="2147483675" r:id="rId14"/>
    <p:sldLayoutId id="2147483676" r:id="rId15"/>
    <p:sldLayoutId id="2147483677"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newdirection.org.uk/resources/primary-art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www.anewdirection.org.uk/primary-arts" TargetMode="External"/><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hyperlink" Target="https://www.anewdirection.org.uk/resources/primary-art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https://www.anewdirection.org.uk/resources/primary-arts"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44E33C4-1589-36AE-B20F-533D2963AC66}"/>
              </a:ext>
            </a:extLst>
          </p:cNvPr>
          <p:cNvPicPr>
            <a:picLocks noGrp="1" noChangeAspect="1"/>
          </p:cNvPicPr>
          <p:nvPr>
            <p:ph type="pic" sz="quarter" idx="25"/>
          </p:nvPr>
        </p:nvPicPr>
        <p:blipFill>
          <a:blip r:embed="rId2"/>
          <a:srcRect l="3131" t="1499" r="627" b="45065"/>
          <a:stretch>
            <a:fillRect/>
          </a:stretch>
        </p:blipFill>
        <p:spPr>
          <a:xfrm>
            <a:off x="6934518" y="-695508"/>
            <a:ext cx="6646102" cy="5280525"/>
          </a:xfrm>
          <a:custGeom>
            <a:avLst/>
            <a:gdLst>
              <a:gd name="connsiteX0" fmla="*/ 2725891 w 6646102"/>
              <a:gd name="connsiteY0" fmla="*/ 114 h 5280525"/>
              <a:gd name="connsiteX1" fmla="*/ 2909218 w 6646102"/>
              <a:gd name="connsiteY1" fmla="*/ 10341 h 5280525"/>
              <a:gd name="connsiteX2" fmla="*/ 4840734 w 6646102"/>
              <a:gd name="connsiteY2" fmla="*/ 698995 h 5280525"/>
              <a:gd name="connsiteX3" fmla="*/ 6416404 w 6646102"/>
              <a:gd name="connsiteY3" fmla="*/ 2299347 h 5280525"/>
              <a:gd name="connsiteX4" fmla="*/ 6141087 w 6646102"/>
              <a:gd name="connsiteY4" fmla="*/ 4429886 h 5280525"/>
              <a:gd name="connsiteX5" fmla="*/ 6141121 w 6646102"/>
              <a:gd name="connsiteY5" fmla="*/ 4429932 h 5280525"/>
              <a:gd name="connsiteX6" fmla="*/ 3783619 w 6646102"/>
              <a:gd name="connsiteY6" fmla="*/ 5265208 h 5280525"/>
              <a:gd name="connsiteX7" fmla="*/ 1819339 w 6646102"/>
              <a:gd name="connsiteY7" fmla="*/ 4418194 h 5280525"/>
              <a:gd name="connsiteX8" fmla="*/ 460971 w 6646102"/>
              <a:gd name="connsiteY8" fmla="*/ 3028924 h 5280525"/>
              <a:gd name="connsiteX9" fmla="*/ 256558 w 6646102"/>
              <a:gd name="connsiteY9" fmla="*/ 1087998 h 5280525"/>
              <a:gd name="connsiteX10" fmla="*/ 2725891 w 6646102"/>
              <a:gd name="connsiteY10" fmla="*/ 114 h 52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6102" h="5280525">
                <a:moveTo>
                  <a:pt x="2725891" y="114"/>
                </a:moveTo>
                <a:cubicBezTo>
                  <a:pt x="2787855" y="756"/>
                  <a:pt x="2849047" y="4095"/>
                  <a:pt x="2909218" y="10341"/>
                </a:cubicBezTo>
                <a:cubicBezTo>
                  <a:pt x="3577357" y="79673"/>
                  <a:pt x="4200738" y="296976"/>
                  <a:pt x="4840734" y="698995"/>
                </a:cubicBezTo>
                <a:cubicBezTo>
                  <a:pt x="5536305" y="1135937"/>
                  <a:pt x="6110332" y="1815413"/>
                  <a:pt x="6416404" y="2299347"/>
                </a:cubicBezTo>
                <a:cubicBezTo>
                  <a:pt x="6857457" y="2996648"/>
                  <a:pt x="6606903" y="3896512"/>
                  <a:pt x="6141087" y="4429886"/>
                </a:cubicBezTo>
                <a:lnTo>
                  <a:pt x="6141121" y="4429932"/>
                </a:lnTo>
                <a:cubicBezTo>
                  <a:pt x="5675286" y="4963389"/>
                  <a:pt x="4746356" y="5365142"/>
                  <a:pt x="3783619" y="5265208"/>
                </a:cubicBezTo>
                <a:cubicBezTo>
                  <a:pt x="3115479" y="5195875"/>
                  <a:pt x="2477096" y="4791743"/>
                  <a:pt x="1819339" y="4418194"/>
                </a:cubicBezTo>
                <a:cubicBezTo>
                  <a:pt x="1161549" y="4044599"/>
                  <a:pt x="767044" y="3512858"/>
                  <a:pt x="460971" y="3028924"/>
                </a:cubicBezTo>
                <a:cubicBezTo>
                  <a:pt x="19917" y="2331624"/>
                  <a:pt x="-209278" y="1621456"/>
                  <a:pt x="256558" y="1087998"/>
                </a:cubicBezTo>
                <a:cubicBezTo>
                  <a:pt x="693278" y="587882"/>
                  <a:pt x="1796432" y="-9509"/>
                  <a:pt x="2725891" y="114"/>
                </a:cubicBezTo>
                <a:close/>
              </a:path>
            </a:pathLst>
          </a:custGeom>
          <a:ln w="127000">
            <a:noFill/>
          </a:ln>
        </p:spPr>
      </p:pic>
      <p:sp>
        <p:nvSpPr>
          <p:cNvPr id="4" name="Text Placeholder 3">
            <a:extLst>
              <a:ext uri="{FF2B5EF4-FFF2-40B4-BE49-F238E27FC236}">
                <a16:creationId xmlns:a16="http://schemas.microsoft.com/office/drawing/2014/main" id="{92629F79-CBD9-FA81-6A4A-8AF0835911F6}"/>
              </a:ext>
            </a:extLst>
          </p:cNvPr>
          <p:cNvSpPr>
            <a:spLocks noGrp="1"/>
          </p:cNvSpPr>
          <p:nvPr>
            <p:ph type="body" sz="quarter" idx="11"/>
          </p:nvPr>
        </p:nvSpPr>
        <p:spPr/>
        <p:txBody>
          <a:bodyPr vert="horz" lIns="0" tIns="45720" rIns="0" bIns="45720" rtlCol="0" anchor="t">
            <a:noAutofit/>
          </a:bodyPr>
          <a:lstStyle/>
          <a:p>
            <a:r>
              <a:rPr lang="en-US" dirty="0" err="1">
                <a:latin typeface="Poppins"/>
                <a:cs typeface="Poppins"/>
              </a:rPr>
              <a:t>Mbilla</a:t>
            </a:r>
            <a:r>
              <a:rPr lang="en-US" dirty="0">
                <a:latin typeface="Poppins"/>
                <a:cs typeface="Poppins"/>
              </a:rPr>
              <a:t> Arts: Routes to Rhythm</a:t>
            </a:r>
            <a:endParaRPr lang="en-US" dirty="0"/>
          </a:p>
        </p:txBody>
      </p:sp>
      <p:sp>
        <p:nvSpPr>
          <p:cNvPr id="5" name="Text Placeholder 4">
            <a:extLst>
              <a:ext uri="{FF2B5EF4-FFF2-40B4-BE49-F238E27FC236}">
                <a16:creationId xmlns:a16="http://schemas.microsoft.com/office/drawing/2014/main" id="{564371AB-EAC3-2BF3-7197-BF63612CEC0B}"/>
              </a:ext>
            </a:extLst>
          </p:cNvPr>
          <p:cNvSpPr>
            <a:spLocks noGrp="1"/>
          </p:cNvSpPr>
          <p:nvPr>
            <p:ph type="body" sz="quarter" idx="12"/>
          </p:nvPr>
        </p:nvSpPr>
        <p:spPr/>
        <p:txBody>
          <a:bodyPr/>
          <a:lstStyle/>
          <a:p>
            <a:r>
              <a:rPr lang="en-US" dirty="0"/>
              <a:t>This Showtime! pack contains:</a:t>
            </a:r>
          </a:p>
          <a:p>
            <a:pPr marL="285750" indent="-285750">
              <a:buFont typeface="Arial" panose="020B0604020202020204" pitchFamily="34" charset="0"/>
              <a:buChar char="•"/>
            </a:pPr>
            <a:r>
              <a:rPr lang="en-US" dirty="0"/>
              <a:t>Information you can share with teachers and parents ahead of the school visit</a:t>
            </a:r>
          </a:p>
          <a:p>
            <a:pPr marL="285750" indent="-285750">
              <a:buFont typeface="Arial" panose="020B0604020202020204" pitchFamily="34" charset="0"/>
              <a:buChar char="•"/>
            </a:pPr>
            <a:r>
              <a:rPr lang="en-US" dirty="0"/>
              <a:t>Pre-Show pupil activity</a:t>
            </a:r>
          </a:p>
          <a:p>
            <a:pPr marL="285750" indent="-285750">
              <a:buFont typeface="Arial" panose="020B0604020202020204" pitchFamily="34" charset="0"/>
              <a:buChar char="•"/>
            </a:pPr>
            <a:r>
              <a:rPr lang="en-US" dirty="0"/>
              <a:t>Post-Show pupil activities</a:t>
            </a:r>
          </a:p>
        </p:txBody>
      </p:sp>
      <p:sp>
        <p:nvSpPr>
          <p:cNvPr id="6" name="Text Placeholder 5">
            <a:extLst>
              <a:ext uri="{FF2B5EF4-FFF2-40B4-BE49-F238E27FC236}">
                <a16:creationId xmlns:a16="http://schemas.microsoft.com/office/drawing/2014/main" id="{AB06C42E-1E6F-AE3C-75B8-BE04901D8E4D}"/>
              </a:ext>
            </a:extLst>
          </p:cNvPr>
          <p:cNvSpPr>
            <a:spLocks noGrp="1"/>
          </p:cNvSpPr>
          <p:nvPr>
            <p:ph type="body" sz="quarter" idx="13"/>
          </p:nvPr>
        </p:nvSpPr>
        <p:spPr>
          <a:xfrm>
            <a:off x="6823976" y="4726604"/>
            <a:ext cx="5178553" cy="1120527"/>
          </a:xfrm>
        </p:spPr>
        <p:txBody>
          <a:bodyPr vert="horz" lIns="0" tIns="45720" rIns="0" bIns="45720" rtlCol="0" anchor="t">
            <a:noAutofit/>
          </a:bodyPr>
          <a:lstStyle/>
          <a:p>
            <a:r>
              <a:rPr lang="en-GB" b="0" dirty="0" err="1">
                <a:latin typeface="Poppins SemiBold"/>
                <a:cs typeface="Poppins SemiBold"/>
              </a:rPr>
              <a:t>Mbilla</a:t>
            </a:r>
            <a:r>
              <a:rPr lang="en-GB" b="0" dirty="0">
                <a:latin typeface="Poppins SemiBold"/>
                <a:cs typeface="Poppins SemiBold"/>
              </a:rPr>
              <a:t> Arts promotes the music and dance forms of Africa and the diaspora through performance and education programmes. Our experienced artists provide extensive expertise in arts education and performance.</a:t>
            </a:r>
            <a:endParaRPr lang="en-US" dirty="0"/>
          </a:p>
          <a:p>
            <a:endParaRPr lang="en-US" dirty="0"/>
          </a:p>
        </p:txBody>
      </p:sp>
      <p:sp>
        <p:nvSpPr>
          <p:cNvPr id="16" name="Text Placeholder 15">
            <a:extLst>
              <a:ext uri="{FF2B5EF4-FFF2-40B4-BE49-F238E27FC236}">
                <a16:creationId xmlns:a16="http://schemas.microsoft.com/office/drawing/2014/main" id="{DDD127CF-B89F-4844-126B-9132A6C115E1}"/>
              </a:ext>
            </a:extLst>
          </p:cNvPr>
          <p:cNvSpPr>
            <a:spLocks noGrp="1"/>
          </p:cNvSpPr>
          <p:nvPr>
            <p:ph type="body" sz="quarter" idx="24"/>
          </p:nvPr>
        </p:nvSpPr>
        <p:spPr>
          <a:xfrm>
            <a:off x="295096" y="5843588"/>
            <a:ext cx="5178553" cy="901700"/>
          </a:xfrm>
        </p:spPr>
        <p:txBody>
          <a:bodyPr/>
          <a:lstStyle/>
          <a:p>
            <a:r>
              <a:rPr lang="en-US" dirty="0"/>
              <a:t>In-Schools Touring Schools’ Resources – Showtime! Pack</a:t>
            </a:r>
          </a:p>
          <a:p>
            <a:endParaRPr lang="en-US" dirty="0"/>
          </a:p>
        </p:txBody>
      </p:sp>
      <p:pic>
        <p:nvPicPr>
          <p:cNvPr id="9" name="Picture 8" descr="A logo with text on it&#10;&#10;Description automatically generated">
            <a:extLst>
              <a:ext uri="{FF2B5EF4-FFF2-40B4-BE49-F238E27FC236}">
                <a16:creationId xmlns:a16="http://schemas.microsoft.com/office/drawing/2014/main" id="{B4712099-A162-D5F7-8180-E74F246C1B1D}"/>
              </a:ext>
            </a:extLst>
          </p:cNvPr>
          <p:cNvPicPr>
            <a:picLocks noChangeAspect="1"/>
          </p:cNvPicPr>
          <p:nvPr/>
        </p:nvPicPr>
        <p:blipFill>
          <a:blip r:embed="rId3"/>
          <a:stretch>
            <a:fillRect/>
          </a:stretch>
        </p:blipFill>
        <p:spPr>
          <a:xfrm>
            <a:off x="6826250" y="3786822"/>
            <a:ext cx="1638300" cy="798195"/>
          </a:xfrm>
          <a:prstGeom prst="rect">
            <a:avLst/>
          </a:prstGeom>
        </p:spPr>
      </p:pic>
    </p:spTree>
    <p:extLst>
      <p:ext uri="{BB962C8B-B14F-4D97-AF65-F5344CB8AC3E}">
        <p14:creationId xmlns:p14="http://schemas.microsoft.com/office/powerpoint/2010/main" val="448474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FAEC-6575-0184-BF6D-4B34B26E18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9C072F-CA7A-52FD-23C1-D0B101D98F9B}"/>
              </a:ext>
            </a:extLst>
          </p:cNvPr>
          <p:cNvSpPr>
            <a:spLocks noGrp="1"/>
          </p:cNvSpPr>
          <p:nvPr>
            <p:ph type="body" sz="quarter" idx="16"/>
          </p:nvPr>
        </p:nvSpPr>
        <p:spPr>
          <a:xfrm>
            <a:off x="239806" y="1619249"/>
            <a:ext cx="7469692" cy="4900611"/>
          </a:xfrm>
        </p:spPr>
        <p:txBody>
          <a:bodyPr/>
          <a:lstStyle/>
          <a:p>
            <a:r>
              <a:rPr lang="en-US" b="1" dirty="0"/>
              <a:t>Step 1: Warm Up (5 mins) </a:t>
            </a:r>
          </a:p>
          <a:p>
            <a:r>
              <a:rPr lang="en-US" dirty="0"/>
              <a:t>Lead a simple movement warm-up with claps, stomps, and stretches to a steady beat. Encourage students to listen and move together. </a:t>
            </a:r>
          </a:p>
          <a:p>
            <a:endParaRPr lang="en-US" dirty="0"/>
          </a:p>
          <a:p>
            <a:r>
              <a:rPr lang="en-US" b="1" dirty="0"/>
              <a:t>Step 2: Explore West African movement (10 mins)</a:t>
            </a:r>
          </a:p>
          <a:p>
            <a:r>
              <a:rPr lang="en-US" dirty="0"/>
              <a:t>As a class, discuss daily activities in West African life (e.g. farming, fishing, washing clothes, carrying objects, celebrating). Try out simple movements inspired by these actions. (See example photos on the page below, which can also be </a:t>
            </a:r>
            <a:r>
              <a:rPr lang="en-US" dirty="0">
                <a:hlinkClick r:id="rId2"/>
              </a:rPr>
              <a:t>downloaded from our website</a:t>
            </a:r>
            <a:r>
              <a:rPr lang="en-US" dirty="0"/>
              <a:t>.)</a:t>
            </a:r>
          </a:p>
          <a:p>
            <a:endParaRPr lang="en-US" dirty="0"/>
          </a:p>
          <a:p>
            <a:r>
              <a:rPr lang="en-US" b="1" dirty="0"/>
              <a:t>Step 3: Group Creation (25 mins)</a:t>
            </a:r>
          </a:p>
          <a:p>
            <a:r>
              <a:rPr lang="en-GB" dirty="0"/>
              <a:t>In small groups, students choose 3–4 movements and arrange them into a short “dance story” that shows a community activity or celebration. They can repeat or vary movements to create rhythm. </a:t>
            </a:r>
            <a:endParaRPr lang="en-US" dirty="0"/>
          </a:p>
        </p:txBody>
      </p:sp>
      <p:sp>
        <p:nvSpPr>
          <p:cNvPr id="3" name="Text Placeholder 2">
            <a:extLst>
              <a:ext uri="{FF2B5EF4-FFF2-40B4-BE49-F238E27FC236}">
                <a16:creationId xmlns:a16="http://schemas.microsoft.com/office/drawing/2014/main" id="{996A5EC4-13CB-1CD0-4EAD-9B62EA0F6241}"/>
              </a:ext>
            </a:extLst>
          </p:cNvPr>
          <p:cNvSpPr>
            <a:spLocks noGrp="1"/>
          </p:cNvSpPr>
          <p:nvPr>
            <p:ph type="body" sz="quarter" idx="13"/>
          </p:nvPr>
        </p:nvSpPr>
        <p:spPr>
          <a:xfrm>
            <a:off x="296864" y="338139"/>
            <a:ext cx="11582097" cy="576262"/>
          </a:xfrm>
        </p:spPr>
        <p:txBody>
          <a:bodyPr/>
          <a:lstStyle/>
          <a:p>
            <a:r>
              <a:rPr lang="en-US"/>
              <a:t>If you have 1 hour or more</a:t>
            </a:r>
          </a:p>
        </p:txBody>
      </p:sp>
      <p:sp>
        <p:nvSpPr>
          <p:cNvPr id="4" name="Text Placeholder 3">
            <a:extLst>
              <a:ext uri="{FF2B5EF4-FFF2-40B4-BE49-F238E27FC236}">
                <a16:creationId xmlns:a16="http://schemas.microsoft.com/office/drawing/2014/main" id="{09E05806-DDCF-D43B-1D47-6FD85AD7DDFD}"/>
              </a:ext>
            </a:extLst>
          </p:cNvPr>
          <p:cNvSpPr>
            <a:spLocks noGrp="1"/>
          </p:cNvSpPr>
          <p:nvPr>
            <p:ph type="body" sz="quarter" idx="14"/>
          </p:nvPr>
        </p:nvSpPr>
        <p:spPr>
          <a:xfrm>
            <a:off x="305102" y="931263"/>
            <a:ext cx="11582097" cy="576262"/>
          </a:xfrm>
        </p:spPr>
        <p:txBody>
          <a:bodyPr/>
          <a:lstStyle/>
          <a:p>
            <a:r>
              <a:rPr lang="en-US">
                <a:solidFill>
                  <a:srgbClr val="F27300"/>
                </a:solidFill>
              </a:rPr>
              <a:t>Dance the Story: Exploring West African Dance </a:t>
            </a:r>
          </a:p>
        </p:txBody>
      </p:sp>
      <p:sp>
        <p:nvSpPr>
          <p:cNvPr id="9" name="Text Placeholder 8">
            <a:extLst>
              <a:ext uri="{FF2B5EF4-FFF2-40B4-BE49-F238E27FC236}">
                <a16:creationId xmlns:a16="http://schemas.microsoft.com/office/drawing/2014/main" id="{00487B18-6CB1-7DD0-B509-94696752B2F4}"/>
              </a:ext>
            </a:extLst>
          </p:cNvPr>
          <p:cNvSpPr>
            <a:spLocks noGrp="1"/>
          </p:cNvSpPr>
          <p:nvPr>
            <p:ph type="body" sz="quarter" idx="17"/>
          </p:nvPr>
        </p:nvSpPr>
        <p:spPr/>
        <p:txBody>
          <a:bodyPr vert="horz" lIns="144000" tIns="144000" rIns="144000" bIns="144000" numCol="1" spcCol="365760" rtlCol="0" anchor="t">
            <a:noAutofit/>
          </a:bodyPr>
          <a:lstStyle/>
          <a:p>
            <a:r>
              <a:rPr lang="en-US" b="1" dirty="0">
                <a:solidFill>
                  <a:schemeClr val="bg1"/>
                </a:solidFill>
                <a:latin typeface="Poppins"/>
                <a:cs typeface="Poppins"/>
              </a:rPr>
              <a:t>Overview</a:t>
            </a:r>
          </a:p>
          <a:p>
            <a:r>
              <a:rPr lang="en-US" dirty="0">
                <a:solidFill>
                  <a:schemeClr val="bg1"/>
                </a:solidFill>
                <a:latin typeface="Poppins"/>
                <a:cs typeface="Poppins"/>
              </a:rPr>
              <a:t>Create and perform short dance sequences inspired by West African rhythms and daily life. </a:t>
            </a:r>
            <a:br>
              <a:rPr lang="en-US" dirty="0">
                <a:latin typeface="Poppins"/>
                <a:cs typeface="Poppins"/>
              </a:rPr>
            </a:br>
            <a:endParaRPr lang="en-US" dirty="0">
              <a:solidFill>
                <a:schemeClr val="bg1"/>
              </a:solidFill>
            </a:endParaRPr>
          </a:p>
          <a:p>
            <a:r>
              <a:rPr lang="en-US" b="1" dirty="0">
                <a:solidFill>
                  <a:schemeClr val="bg1"/>
                </a:solidFill>
                <a:latin typeface="Poppins"/>
                <a:cs typeface="Poppins"/>
              </a:rPr>
              <a:t>Materials Needed:</a:t>
            </a:r>
            <a:endParaRPr lang="en-US" dirty="0">
              <a:solidFill>
                <a:schemeClr val="bg1"/>
              </a:solidFill>
              <a:latin typeface="Poppins"/>
              <a:cs typeface="Poppins"/>
            </a:endParaRPr>
          </a:p>
          <a:p>
            <a:pPr marL="285750" indent="-285750">
              <a:buFont typeface="Arial" panose="020B0604020202020204" pitchFamily="34" charset="0"/>
              <a:buChar char="•"/>
            </a:pPr>
            <a:r>
              <a:rPr lang="en-US" dirty="0">
                <a:solidFill>
                  <a:schemeClr val="bg1"/>
                </a:solidFill>
                <a:latin typeface="Poppins"/>
                <a:cs typeface="Poppins"/>
              </a:rPr>
              <a:t>Open classroom space or hall </a:t>
            </a:r>
          </a:p>
          <a:p>
            <a:pPr marL="285750" indent="-285750">
              <a:buFont typeface="Arial" panose="020B0604020202020204" pitchFamily="34" charset="0"/>
              <a:buChar char="•"/>
            </a:pPr>
            <a:r>
              <a:rPr lang="en-US" dirty="0">
                <a:solidFill>
                  <a:schemeClr val="bg1"/>
                </a:solidFill>
                <a:latin typeface="Poppins"/>
                <a:cs typeface="Poppins"/>
              </a:rPr>
              <a:t>Optional: drum track or steady beat (handclap or percussion app) </a:t>
            </a:r>
          </a:p>
          <a:p>
            <a:pPr marL="285750" indent="-285750">
              <a:buFont typeface="Arial" panose="020B0604020202020204" pitchFamily="34" charset="0"/>
              <a:buChar char="•"/>
            </a:pPr>
            <a:r>
              <a:rPr lang="en-US" dirty="0" err="1">
                <a:solidFill>
                  <a:schemeClr val="bg1"/>
                </a:solidFill>
                <a:latin typeface="Poppins"/>
                <a:cs typeface="Poppins"/>
              </a:rPr>
              <a:t>Mbilla</a:t>
            </a:r>
            <a:r>
              <a:rPr lang="en-US" dirty="0">
                <a:solidFill>
                  <a:schemeClr val="bg1"/>
                </a:solidFill>
                <a:latin typeface="Poppins"/>
                <a:cs typeface="Poppins"/>
              </a:rPr>
              <a:t> Arts African Drumming Resource Pack (provided at CPD) – includes links to examples of West African music and dance. </a:t>
            </a:r>
          </a:p>
          <a:p>
            <a:pPr marL="285750" indent="-285750">
              <a:buFont typeface="Arial" panose="020B0604020202020204" pitchFamily="34" charset="0"/>
              <a:buChar char="•"/>
            </a:pPr>
            <a:r>
              <a:rPr lang="en-US" dirty="0">
                <a:solidFill>
                  <a:schemeClr val="bg1"/>
                </a:solidFill>
                <a:latin typeface="Poppins"/>
                <a:cs typeface="Poppins"/>
              </a:rPr>
              <a:t>Paper &amp; pencils (for planning) </a:t>
            </a:r>
            <a:br>
              <a:rPr lang="en-US" dirty="0">
                <a:latin typeface="Poppins"/>
                <a:cs typeface="Poppins"/>
              </a:rPr>
            </a:br>
            <a:endParaRPr lang="en-US" dirty="0">
              <a:solidFill>
                <a:schemeClr val="bg1"/>
              </a:solidFill>
              <a:latin typeface="Poppins"/>
              <a:cs typeface="Poppins"/>
            </a:endParaRPr>
          </a:p>
        </p:txBody>
      </p:sp>
      <p:sp>
        <p:nvSpPr>
          <p:cNvPr id="5" name="Text Placeholder 3">
            <a:extLst>
              <a:ext uri="{FF2B5EF4-FFF2-40B4-BE49-F238E27FC236}">
                <a16:creationId xmlns:a16="http://schemas.microsoft.com/office/drawing/2014/main" id="{97588980-83F1-E8D2-EEED-4758C17781AA}"/>
              </a:ext>
            </a:extLst>
          </p:cNvPr>
          <p:cNvSpPr txBox="1">
            <a:spLocks/>
          </p:cNvSpPr>
          <p:nvPr/>
        </p:nvSpPr>
        <p:spPr>
          <a:xfrm>
            <a:off x="8054788" y="533761"/>
            <a:ext cx="2225299" cy="9847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latin typeface="Poppins"/>
                <a:cs typeface="Poppins"/>
              </a:rPr>
              <a:t>Activity provided by </a:t>
            </a:r>
            <a:br>
              <a:rPr lang="en-US" sz="1600" b="0">
                <a:latin typeface="Poppins"/>
                <a:cs typeface="Poppins"/>
              </a:rPr>
            </a:br>
            <a:r>
              <a:rPr lang="en-US" sz="1600" b="0" err="1">
                <a:latin typeface="Poppins"/>
                <a:cs typeface="Poppins"/>
              </a:rPr>
              <a:t>Mbilla</a:t>
            </a:r>
            <a:r>
              <a:rPr lang="en-US" sz="1600" b="0">
                <a:latin typeface="Poppins"/>
                <a:cs typeface="Poppins"/>
              </a:rPr>
              <a:t> Arts</a:t>
            </a:r>
            <a:endParaRPr lang="en-US" sz="1600" b="0"/>
          </a:p>
        </p:txBody>
      </p:sp>
      <p:pic>
        <p:nvPicPr>
          <p:cNvPr id="7" name="Picture 6" descr="A logo with text on it&#10;&#10;Description automatically generated">
            <a:extLst>
              <a:ext uri="{FF2B5EF4-FFF2-40B4-BE49-F238E27FC236}">
                <a16:creationId xmlns:a16="http://schemas.microsoft.com/office/drawing/2014/main" id="{653A522B-38EC-E41B-B0F8-031372F0C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775" y="433001"/>
            <a:ext cx="1805498" cy="881255"/>
          </a:xfrm>
          <a:prstGeom prst="rect">
            <a:avLst/>
          </a:prstGeom>
        </p:spPr>
      </p:pic>
    </p:spTree>
    <p:extLst>
      <p:ext uri="{BB962C8B-B14F-4D97-AF65-F5344CB8AC3E}">
        <p14:creationId xmlns:p14="http://schemas.microsoft.com/office/powerpoint/2010/main" val="400930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E9F2-0127-9C9D-491A-B89CF8271F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EDB191-0691-CBEA-F435-A6059C0E0459}"/>
              </a:ext>
            </a:extLst>
          </p:cNvPr>
          <p:cNvSpPr>
            <a:spLocks noGrp="1"/>
          </p:cNvSpPr>
          <p:nvPr>
            <p:ph type="body" sz="quarter" idx="16"/>
          </p:nvPr>
        </p:nvSpPr>
        <p:spPr>
          <a:xfrm>
            <a:off x="239806" y="1619249"/>
            <a:ext cx="5173442" cy="4900611"/>
          </a:xfrm>
        </p:spPr>
        <p:txBody>
          <a:bodyPr/>
          <a:lstStyle/>
          <a:p>
            <a:r>
              <a:rPr lang="en-US" b="1"/>
              <a:t>Step 4: Add Rhythm (5 mins)</a:t>
            </a:r>
          </a:p>
          <a:p>
            <a:r>
              <a:rPr lang="en-US"/>
              <a:t>Students choose how to keep time – clapping, drumming on desks, or using feet. Pupils </a:t>
            </a:r>
            <a:r>
              <a:rPr lang="en-US" err="1"/>
              <a:t>practise</a:t>
            </a:r>
            <a:r>
              <a:rPr lang="en-US"/>
              <a:t> staying in time as a group. </a:t>
            </a:r>
          </a:p>
          <a:p>
            <a:endParaRPr lang="en-US"/>
          </a:p>
          <a:p>
            <a:r>
              <a:rPr lang="en-US" b="1"/>
              <a:t>Step 5: Perform and Share (10 mins)</a:t>
            </a:r>
          </a:p>
          <a:p>
            <a:r>
              <a:rPr lang="en-US"/>
              <a:t>Each group performs their short dance story to the class. Encourage positive feedback focusing on rhythm, teamwork, and storytelling. </a:t>
            </a:r>
          </a:p>
          <a:p>
            <a:endParaRPr lang="en-US"/>
          </a:p>
          <a:p>
            <a:r>
              <a:rPr lang="en-US" b="1"/>
              <a:t>Step 6: Cool Down (5 mins)</a:t>
            </a:r>
          </a:p>
          <a:p>
            <a:r>
              <a:rPr lang="en-US"/>
              <a:t>Gentle stretching and deep breathing to calm the body. </a:t>
            </a:r>
            <a:endParaRPr lang="en-GB"/>
          </a:p>
        </p:txBody>
      </p:sp>
      <p:sp>
        <p:nvSpPr>
          <p:cNvPr id="3" name="Text Placeholder 2">
            <a:extLst>
              <a:ext uri="{FF2B5EF4-FFF2-40B4-BE49-F238E27FC236}">
                <a16:creationId xmlns:a16="http://schemas.microsoft.com/office/drawing/2014/main" id="{4056DC9F-DDD4-1BA7-6E56-D9225F10A9E2}"/>
              </a:ext>
            </a:extLst>
          </p:cNvPr>
          <p:cNvSpPr>
            <a:spLocks noGrp="1"/>
          </p:cNvSpPr>
          <p:nvPr>
            <p:ph type="body" sz="quarter" idx="13"/>
          </p:nvPr>
        </p:nvSpPr>
        <p:spPr>
          <a:xfrm>
            <a:off x="296864" y="338139"/>
            <a:ext cx="11582097" cy="576262"/>
          </a:xfrm>
        </p:spPr>
        <p:txBody>
          <a:bodyPr/>
          <a:lstStyle/>
          <a:p>
            <a:r>
              <a:rPr lang="en-US"/>
              <a:t>If you have 1 hour or more</a:t>
            </a:r>
          </a:p>
        </p:txBody>
      </p:sp>
      <p:sp>
        <p:nvSpPr>
          <p:cNvPr id="4" name="Text Placeholder 3">
            <a:extLst>
              <a:ext uri="{FF2B5EF4-FFF2-40B4-BE49-F238E27FC236}">
                <a16:creationId xmlns:a16="http://schemas.microsoft.com/office/drawing/2014/main" id="{2F385FB9-75A9-09E8-18F2-6C1B1DFEE586}"/>
              </a:ext>
            </a:extLst>
          </p:cNvPr>
          <p:cNvSpPr>
            <a:spLocks noGrp="1"/>
          </p:cNvSpPr>
          <p:nvPr>
            <p:ph type="body" sz="quarter" idx="14"/>
          </p:nvPr>
        </p:nvSpPr>
        <p:spPr>
          <a:xfrm>
            <a:off x="305102" y="931263"/>
            <a:ext cx="11582097" cy="576262"/>
          </a:xfrm>
        </p:spPr>
        <p:txBody>
          <a:bodyPr/>
          <a:lstStyle/>
          <a:p>
            <a:r>
              <a:rPr lang="en-US">
                <a:solidFill>
                  <a:srgbClr val="F27300"/>
                </a:solidFill>
              </a:rPr>
              <a:t>Dance the Story: Exploring West African Dance </a:t>
            </a:r>
            <a:endParaRPr lang="en-US"/>
          </a:p>
        </p:txBody>
      </p:sp>
      <p:sp>
        <p:nvSpPr>
          <p:cNvPr id="10" name="Text Placeholder 1">
            <a:extLst>
              <a:ext uri="{FF2B5EF4-FFF2-40B4-BE49-F238E27FC236}">
                <a16:creationId xmlns:a16="http://schemas.microsoft.com/office/drawing/2014/main" id="{C3ADCC70-D975-C96B-226C-DE9C99F2FB8F}"/>
              </a:ext>
            </a:extLst>
          </p:cNvPr>
          <p:cNvSpPr txBox="1">
            <a:spLocks/>
          </p:cNvSpPr>
          <p:nvPr/>
        </p:nvSpPr>
        <p:spPr>
          <a:xfrm>
            <a:off x="5693664" y="1619248"/>
            <a:ext cx="6185297" cy="4900611"/>
          </a:xfrm>
          <a:prstGeom prst="rect">
            <a:avLst/>
          </a:prstGeom>
          <a:solidFill>
            <a:schemeClr val="bg1"/>
          </a:solidFill>
          <a:ln w="57150">
            <a:solidFill>
              <a:srgbClr val="F27300"/>
            </a:solidFill>
          </a:ln>
        </p:spPr>
        <p:txBody>
          <a:bodyPr vert="horz" lIns="144000" tIns="144000" rIns="144000" bIns="144000" numCol="1" spcCol="365760" rtlCol="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600"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p:txBody>
      </p:sp>
      <p:sp>
        <p:nvSpPr>
          <p:cNvPr id="17" name="Rectangle 16">
            <a:extLst>
              <a:ext uri="{FF2B5EF4-FFF2-40B4-BE49-F238E27FC236}">
                <a16:creationId xmlns:a16="http://schemas.microsoft.com/office/drawing/2014/main" id="{66C41C6E-E966-F102-F4CB-827E6DB904E8}"/>
              </a:ext>
            </a:extLst>
          </p:cNvPr>
          <p:cNvSpPr/>
          <p:nvPr/>
        </p:nvSpPr>
        <p:spPr>
          <a:xfrm>
            <a:off x="10036798" y="3319689"/>
            <a:ext cx="245222" cy="539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different poses&#10;&#10;AI-generated content may be incorrect.">
            <a:extLst>
              <a:ext uri="{FF2B5EF4-FFF2-40B4-BE49-F238E27FC236}">
                <a16:creationId xmlns:a16="http://schemas.microsoft.com/office/drawing/2014/main" id="{B9731A1B-8545-F37B-EFBA-949C519D65F1}"/>
              </a:ext>
            </a:extLst>
          </p:cNvPr>
          <p:cNvPicPr>
            <a:picLocks noChangeAspect="1"/>
          </p:cNvPicPr>
          <p:nvPr/>
        </p:nvPicPr>
        <p:blipFill>
          <a:blip r:embed="rId2"/>
          <a:srcRect l="12663" t="3434" r="48910" b="52836"/>
          <a:stretch>
            <a:fillRect/>
          </a:stretch>
        </p:blipFill>
        <p:spPr>
          <a:xfrm>
            <a:off x="5776203" y="1743771"/>
            <a:ext cx="1753849" cy="2999005"/>
          </a:xfrm>
          <a:prstGeom prst="rect">
            <a:avLst/>
          </a:prstGeom>
        </p:spPr>
      </p:pic>
      <p:pic>
        <p:nvPicPr>
          <p:cNvPr id="8" name="Picture 7" descr="A person in different poses&#10;&#10;AI-generated content may be incorrect.">
            <a:extLst>
              <a:ext uri="{FF2B5EF4-FFF2-40B4-BE49-F238E27FC236}">
                <a16:creationId xmlns:a16="http://schemas.microsoft.com/office/drawing/2014/main" id="{F8713B65-513F-A213-4926-C524D6E07443}"/>
              </a:ext>
            </a:extLst>
          </p:cNvPr>
          <p:cNvPicPr>
            <a:picLocks noChangeAspect="1"/>
          </p:cNvPicPr>
          <p:nvPr/>
        </p:nvPicPr>
        <p:blipFill>
          <a:blip r:embed="rId2"/>
          <a:srcRect l="9304" t="47272" r="54894" b="6608"/>
          <a:stretch>
            <a:fillRect/>
          </a:stretch>
        </p:blipFill>
        <p:spPr>
          <a:xfrm>
            <a:off x="7353715" y="3243273"/>
            <a:ext cx="1633964" cy="3162925"/>
          </a:xfrm>
          <a:prstGeom prst="rect">
            <a:avLst/>
          </a:prstGeom>
        </p:spPr>
      </p:pic>
      <p:pic>
        <p:nvPicPr>
          <p:cNvPr id="9" name="Picture 8" descr="A person in different poses&#10;&#10;AI-generated content may be incorrect.">
            <a:extLst>
              <a:ext uri="{FF2B5EF4-FFF2-40B4-BE49-F238E27FC236}">
                <a16:creationId xmlns:a16="http://schemas.microsoft.com/office/drawing/2014/main" id="{45F80836-EE8D-8916-F284-88FA59D53451}"/>
              </a:ext>
            </a:extLst>
          </p:cNvPr>
          <p:cNvPicPr>
            <a:picLocks noChangeAspect="1"/>
          </p:cNvPicPr>
          <p:nvPr/>
        </p:nvPicPr>
        <p:blipFill>
          <a:blip r:embed="rId2"/>
          <a:srcRect l="54230" t="8666" r="7342" b="47604"/>
          <a:stretch>
            <a:fillRect/>
          </a:stretch>
        </p:blipFill>
        <p:spPr>
          <a:xfrm>
            <a:off x="8786312" y="1743770"/>
            <a:ext cx="1753849" cy="2999005"/>
          </a:xfrm>
          <a:prstGeom prst="rect">
            <a:avLst/>
          </a:prstGeom>
        </p:spPr>
      </p:pic>
      <p:pic>
        <p:nvPicPr>
          <p:cNvPr id="12" name="Picture 11" descr="A person in different poses&#10;&#10;AI-generated content may be incorrect.">
            <a:extLst>
              <a:ext uri="{FF2B5EF4-FFF2-40B4-BE49-F238E27FC236}">
                <a16:creationId xmlns:a16="http://schemas.microsoft.com/office/drawing/2014/main" id="{6B94A24F-9839-D024-CEA9-7CAC496459BA}"/>
              </a:ext>
            </a:extLst>
          </p:cNvPr>
          <p:cNvPicPr>
            <a:picLocks noChangeAspect="1"/>
          </p:cNvPicPr>
          <p:nvPr/>
        </p:nvPicPr>
        <p:blipFill>
          <a:blip r:embed="rId2"/>
          <a:srcRect l="54071" t="54980" r="15144" b="1291"/>
          <a:stretch>
            <a:fillRect/>
          </a:stretch>
        </p:blipFill>
        <p:spPr>
          <a:xfrm>
            <a:off x="10421983" y="3407192"/>
            <a:ext cx="1405021" cy="2999006"/>
          </a:xfrm>
          <a:prstGeom prst="rect">
            <a:avLst/>
          </a:prstGeom>
        </p:spPr>
      </p:pic>
      <p:sp>
        <p:nvSpPr>
          <p:cNvPr id="18" name="Text Placeholder 3">
            <a:extLst>
              <a:ext uri="{FF2B5EF4-FFF2-40B4-BE49-F238E27FC236}">
                <a16:creationId xmlns:a16="http://schemas.microsoft.com/office/drawing/2014/main" id="{DD18BD73-A61E-0126-97AE-775A31B0C4A3}"/>
              </a:ext>
            </a:extLst>
          </p:cNvPr>
          <p:cNvSpPr txBox="1">
            <a:spLocks/>
          </p:cNvSpPr>
          <p:nvPr/>
        </p:nvSpPr>
        <p:spPr>
          <a:xfrm>
            <a:off x="8054788" y="533761"/>
            <a:ext cx="2225299" cy="9847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latin typeface="Poppins"/>
                <a:cs typeface="Poppins"/>
              </a:rPr>
              <a:t>Activity provided by </a:t>
            </a:r>
            <a:br>
              <a:rPr lang="en-US" sz="1600" b="0">
                <a:latin typeface="Poppins"/>
                <a:cs typeface="Poppins"/>
              </a:rPr>
            </a:br>
            <a:r>
              <a:rPr lang="en-US" sz="1600" b="0" err="1">
                <a:latin typeface="Poppins"/>
                <a:cs typeface="Poppins"/>
              </a:rPr>
              <a:t>Mbilla</a:t>
            </a:r>
            <a:r>
              <a:rPr lang="en-US" sz="1600" b="0">
                <a:latin typeface="Poppins"/>
                <a:cs typeface="Poppins"/>
              </a:rPr>
              <a:t> Arts</a:t>
            </a:r>
            <a:endParaRPr lang="en-US" sz="1600" b="0"/>
          </a:p>
        </p:txBody>
      </p:sp>
      <p:pic>
        <p:nvPicPr>
          <p:cNvPr id="19" name="Picture 18" descr="A logo with text on it&#10;&#10;Description automatically generated">
            <a:extLst>
              <a:ext uri="{FF2B5EF4-FFF2-40B4-BE49-F238E27FC236}">
                <a16:creationId xmlns:a16="http://schemas.microsoft.com/office/drawing/2014/main" id="{0197F9D4-8A53-0CE2-842C-DEA993E8D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775" y="433001"/>
            <a:ext cx="1805498" cy="881255"/>
          </a:xfrm>
          <a:prstGeom prst="rect">
            <a:avLst/>
          </a:prstGeom>
        </p:spPr>
      </p:pic>
      <p:sp>
        <p:nvSpPr>
          <p:cNvPr id="5" name="TextBox 4">
            <a:extLst>
              <a:ext uri="{FF2B5EF4-FFF2-40B4-BE49-F238E27FC236}">
                <a16:creationId xmlns:a16="http://schemas.microsoft.com/office/drawing/2014/main" id="{5648F77C-6E45-D14E-D152-45B676300AE6}"/>
              </a:ext>
            </a:extLst>
          </p:cNvPr>
          <p:cNvSpPr txBox="1"/>
          <p:nvPr/>
        </p:nvSpPr>
        <p:spPr>
          <a:xfrm>
            <a:off x="9988378" y="6590270"/>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0" dirty="0">
                <a:latin typeface="Poppins"/>
              </a:rPr>
              <a:t> Image credit: </a:t>
            </a:r>
            <a:r>
              <a:rPr lang="en-GB" sz="1000" baseline="0" err="1">
                <a:latin typeface="Poppins"/>
              </a:rPr>
              <a:t>Mbilla</a:t>
            </a:r>
            <a:r>
              <a:rPr lang="en-GB" sz="1000" baseline="0" dirty="0">
                <a:latin typeface="Poppins"/>
              </a:rPr>
              <a:t> Arts CIC </a:t>
            </a:r>
            <a:endParaRPr lang="en-GB" dirty="0"/>
          </a:p>
          <a:p>
            <a:pPr algn="ctr"/>
            <a:endParaRPr lang="en-GB"/>
          </a:p>
        </p:txBody>
      </p:sp>
    </p:spTree>
    <p:extLst>
      <p:ext uri="{BB962C8B-B14F-4D97-AF65-F5344CB8AC3E}">
        <p14:creationId xmlns:p14="http://schemas.microsoft.com/office/powerpoint/2010/main" val="2548855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84EC-6678-A558-42F0-BA20096EF4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B49EF8-B751-A37D-C357-60B85FB1850D}"/>
              </a:ext>
            </a:extLst>
          </p:cNvPr>
          <p:cNvSpPr>
            <a:spLocks noGrp="1"/>
          </p:cNvSpPr>
          <p:nvPr>
            <p:ph type="body" sz="quarter" idx="13"/>
          </p:nvPr>
        </p:nvSpPr>
        <p:spPr/>
        <p:txBody>
          <a:bodyPr/>
          <a:lstStyle/>
          <a:p>
            <a:r>
              <a:rPr lang="en-US"/>
              <a:t>Teacher notes</a:t>
            </a:r>
          </a:p>
        </p:txBody>
      </p:sp>
      <p:sp>
        <p:nvSpPr>
          <p:cNvPr id="3" name="Text Placeholder 2">
            <a:extLst>
              <a:ext uri="{FF2B5EF4-FFF2-40B4-BE49-F238E27FC236}">
                <a16:creationId xmlns:a16="http://schemas.microsoft.com/office/drawing/2014/main" id="{F9373108-F067-AB81-1C34-DC643F77144E}"/>
              </a:ext>
            </a:extLst>
          </p:cNvPr>
          <p:cNvSpPr>
            <a:spLocks noGrp="1"/>
          </p:cNvSpPr>
          <p:nvPr>
            <p:ph type="body" sz="quarter" idx="14"/>
          </p:nvPr>
        </p:nvSpPr>
        <p:spPr/>
        <p:txBody>
          <a:bodyPr/>
          <a:lstStyle/>
          <a:p>
            <a:r>
              <a:rPr lang="en-US" b="0"/>
              <a:t>This resource is aimed at </a:t>
            </a:r>
            <a:r>
              <a:rPr lang="en-US"/>
              <a:t>KS1 and KS2 </a:t>
            </a:r>
          </a:p>
        </p:txBody>
      </p:sp>
      <p:sp>
        <p:nvSpPr>
          <p:cNvPr id="4" name="Text Placeholder 3">
            <a:extLst>
              <a:ext uri="{FF2B5EF4-FFF2-40B4-BE49-F238E27FC236}">
                <a16:creationId xmlns:a16="http://schemas.microsoft.com/office/drawing/2014/main" id="{6F2B1C05-01BB-03C7-B559-4FA6D0367C1E}"/>
              </a:ext>
            </a:extLst>
          </p:cNvPr>
          <p:cNvSpPr>
            <a:spLocks noGrp="1"/>
          </p:cNvSpPr>
          <p:nvPr>
            <p:ph type="body" sz="quarter" idx="15"/>
          </p:nvPr>
        </p:nvSpPr>
        <p:spPr>
          <a:xfrm>
            <a:off x="318246" y="2221980"/>
            <a:ext cx="5571565" cy="2099008"/>
          </a:xfrm>
        </p:spPr>
        <p:txBody>
          <a:bodyPr/>
          <a:lstStyle/>
          <a:p>
            <a:pPr fontAlgn="base"/>
            <a:r>
              <a:rPr lang="en-GB"/>
              <a:t>For younger or SEND students, simplify to two movements and model together. Use images or props to support understanding. </a:t>
            </a:r>
          </a:p>
          <a:p>
            <a:pPr fontAlgn="base"/>
            <a:endParaRPr lang="en-GB"/>
          </a:p>
          <a:p>
            <a:pPr fontAlgn="base"/>
            <a:r>
              <a:rPr lang="en-GB"/>
              <a:t>Older students can add spoken word, call-and-response, or percussion layers. </a:t>
            </a:r>
            <a:endParaRPr lang="en-US"/>
          </a:p>
        </p:txBody>
      </p:sp>
      <p:sp>
        <p:nvSpPr>
          <p:cNvPr id="5" name="Text Placeholder 4">
            <a:extLst>
              <a:ext uri="{FF2B5EF4-FFF2-40B4-BE49-F238E27FC236}">
                <a16:creationId xmlns:a16="http://schemas.microsoft.com/office/drawing/2014/main" id="{D5249F2A-3FA7-B4EA-A2B3-FDF504B182A9}"/>
              </a:ext>
            </a:extLst>
          </p:cNvPr>
          <p:cNvSpPr>
            <a:spLocks noGrp="1"/>
          </p:cNvSpPr>
          <p:nvPr>
            <p:ph type="body" sz="quarter" idx="17"/>
          </p:nvPr>
        </p:nvSpPr>
        <p:spPr/>
        <p:txBody>
          <a:bodyPr/>
          <a:lstStyle/>
          <a:p>
            <a:r>
              <a:rPr lang="en-US"/>
              <a:t>For EYFS / SEND / Older Pupils</a:t>
            </a:r>
          </a:p>
        </p:txBody>
      </p:sp>
      <p:sp>
        <p:nvSpPr>
          <p:cNvPr id="6" name="Text Placeholder 5">
            <a:extLst>
              <a:ext uri="{FF2B5EF4-FFF2-40B4-BE49-F238E27FC236}">
                <a16:creationId xmlns:a16="http://schemas.microsoft.com/office/drawing/2014/main" id="{A5A6267D-52FF-1B8B-36E8-8825E9DC1BA3}"/>
              </a:ext>
            </a:extLst>
          </p:cNvPr>
          <p:cNvSpPr>
            <a:spLocks noGrp="1"/>
          </p:cNvSpPr>
          <p:nvPr>
            <p:ph type="body" sz="quarter" idx="20"/>
          </p:nvPr>
        </p:nvSpPr>
        <p:spPr/>
        <p:txBody>
          <a:bodyPr/>
          <a:lstStyle/>
          <a:p>
            <a:pPr fontAlgn="base"/>
            <a:r>
              <a:rPr lang="en-GB"/>
              <a:t>How did your group show rhythm and teamwork in your dance? </a:t>
            </a:r>
          </a:p>
          <a:p>
            <a:pPr fontAlgn="base"/>
            <a:r>
              <a:rPr lang="en-GB"/>
              <a:t> </a:t>
            </a:r>
          </a:p>
          <a:p>
            <a:pPr fontAlgn="base"/>
            <a:r>
              <a:rPr lang="en-GB"/>
              <a:t>What story or feeling did your movements express? </a:t>
            </a:r>
          </a:p>
          <a:p>
            <a:pPr fontAlgn="base"/>
            <a:r>
              <a:rPr lang="en-GB"/>
              <a:t> </a:t>
            </a:r>
          </a:p>
          <a:p>
            <a:pPr fontAlgn="base"/>
            <a:r>
              <a:rPr lang="en-GB"/>
              <a:t>How did it feel to move to the beat together? </a:t>
            </a:r>
          </a:p>
        </p:txBody>
      </p:sp>
      <p:sp>
        <p:nvSpPr>
          <p:cNvPr id="7" name="Text Placeholder 6">
            <a:extLst>
              <a:ext uri="{FF2B5EF4-FFF2-40B4-BE49-F238E27FC236}">
                <a16:creationId xmlns:a16="http://schemas.microsoft.com/office/drawing/2014/main" id="{E2CCA642-4537-B694-DB66-76354E7B53FE}"/>
              </a:ext>
            </a:extLst>
          </p:cNvPr>
          <p:cNvSpPr>
            <a:spLocks noGrp="1"/>
          </p:cNvSpPr>
          <p:nvPr>
            <p:ph type="body" sz="quarter" idx="21"/>
          </p:nvPr>
        </p:nvSpPr>
        <p:spPr/>
        <p:txBody>
          <a:bodyPr/>
          <a:lstStyle/>
          <a:p>
            <a:r>
              <a:rPr lang="en-GB"/>
              <a:t>Reflection Questions</a:t>
            </a:r>
          </a:p>
        </p:txBody>
      </p:sp>
      <p:sp>
        <p:nvSpPr>
          <p:cNvPr id="8" name="Text Placeholder 7">
            <a:extLst>
              <a:ext uri="{FF2B5EF4-FFF2-40B4-BE49-F238E27FC236}">
                <a16:creationId xmlns:a16="http://schemas.microsoft.com/office/drawing/2014/main" id="{5FA787BB-3CA2-655F-A087-E184868036FF}"/>
              </a:ext>
            </a:extLst>
          </p:cNvPr>
          <p:cNvSpPr>
            <a:spLocks noGrp="1"/>
          </p:cNvSpPr>
          <p:nvPr>
            <p:ph type="body" sz="quarter" idx="22"/>
          </p:nvPr>
        </p:nvSpPr>
        <p:spPr>
          <a:xfrm>
            <a:off x="318246" y="5397194"/>
            <a:ext cx="5571565" cy="1718007"/>
          </a:xfrm>
        </p:spPr>
        <p:txBody>
          <a:bodyPr/>
          <a:lstStyle/>
          <a:p>
            <a:r>
              <a:rPr lang="en-GB"/>
              <a:t>Students could record their dance and add percussion or narration using simple instruments or digital tools. </a:t>
            </a:r>
            <a:endParaRPr lang="en-US"/>
          </a:p>
        </p:txBody>
      </p:sp>
      <p:sp>
        <p:nvSpPr>
          <p:cNvPr id="9" name="Text Placeholder 8">
            <a:extLst>
              <a:ext uri="{FF2B5EF4-FFF2-40B4-BE49-F238E27FC236}">
                <a16:creationId xmlns:a16="http://schemas.microsoft.com/office/drawing/2014/main" id="{6EFBC4A9-4733-8D2B-9C58-43BCAB09E2F3}"/>
              </a:ext>
            </a:extLst>
          </p:cNvPr>
          <p:cNvSpPr>
            <a:spLocks noGrp="1"/>
          </p:cNvSpPr>
          <p:nvPr>
            <p:ph type="body" sz="quarter" idx="23"/>
          </p:nvPr>
        </p:nvSpPr>
        <p:spPr>
          <a:xfrm>
            <a:off x="318246" y="4794464"/>
            <a:ext cx="5571565" cy="576262"/>
          </a:xfrm>
        </p:spPr>
        <p:txBody>
          <a:bodyPr/>
          <a:lstStyle/>
          <a:p>
            <a:r>
              <a:rPr lang="en-GB"/>
              <a:t>Go Further</a:t>
            </a:r>
            <a:endParaRPr lang="en-US"/>
          </a:p>
        </p:txBody>
      </p:sp>
      <p:sp>
        <p:nvSpPr>
          <p:cNvPr id="10" name="Text Placeholder 9">
            <a:extLst>
              <a:ext uri="{FF2B5EF4-FFF2-40B4-BE49-F238E27FC236}">
                <a16:creationId xmlns:a16="http://schemas.microsoft.com/office/drawing/2014/main" id="{5BEEE131-95AF-AAED-E7DD-5A2ED7316388}"/>
              </a:ext>
            </a:extLst>
          </p:cNvPr>
          <p:cNvSpPr>
            <a:spLocks noGrp="1"/>
          </p:cNvSpPr>
          <p:nvPr>
            <p:ph type="body" sz="quarter" idx="24"/>
          </p:nvPr>
        </p:nvSpPr>
        <p:spPr>
          <a:xfrm>
            <a:off x="6315634" y="5397194"/>
            <a:ext cx="5571565" cy="1718007"/>
          </a:xfrm>
        </p:spPr>
        <p:txBody>
          <a:bodyPr/>
          <a:lstStyle/>
          <a:p>
            <a:r>
              <a:rPr lang="en-GB"/>
              <a:t>In this activity, children are being collaborative by cooperating appropriately &amp; being imaginative by making connections.</a:t>
            </a:r>
            <a:endParaRPr lang="en-US"/>
          </a:p>
        </p:txBody>
      </p:sp>
      <p:sp>
        <p:nvSpPr>
          <p:cNvPr id="11" name="Text Placeholder 10">
            <a:extLst>
              <a:ext uri="{FF2B5EF4-FFF2-40B4-BE49-F238E27FC236}">
                <a16:creationId xmlns:a16="http://schemas.microsoft.com/office/drawing/2014/main" id="{7D0F9864-7BDA-371B-84BA-3E8FFA3621FE}"/>
              </a:ext>
            </a:extLst>
          </p:cNvPr>
          <p:cNvSpPr>
            <a:spLocks noGrp="1"/>
          </p:cNvSpPr>
          <p:nvPr>
            <p:ph type="body" sz="quarter" idx="25"/>
          </p:nvPr>
        </p:nvSpPr>
        <p:spPr>
          <a:xfrm>
            <a:off x="6315634" y="4794464"/>
            <a:ext cx="5571565" cy="576262"/>
          </a:xfrm>
        </p:spPr>
        <p:txBody>
          <a:bodyPr/>
          <a:lstStyle/>
          <a:p>
            <a:r>
              <a:rPr lang="en-GB"/>
              <a:t>Creative Skills</a:t>
            </a:r>
          </a:p>
          <a:p>
            <a:endParaRPr lang="en-US"/>
          </a:p>
        </p:txBody>
      </p:sp>
      <p:sp>
        <p:nvSpPr>
          <p:cNvPr id="14" name="Text Placeholder 3">
            <a:extLst>
              <a:ext uri="{FF2B5EF4-FFF2-40B4-BE49-F238E27FC236}">
                <a16:creationId xmlns:a16="http://schemas.microsoft.com/office/drawing/2014/main" id="{DEA2AE9A-FDC9-1B8C-2D30-CE1280D0BF13}"/>
              </a:ext>
            </a:extLst>
          </p:cNvPr>
          <p:cNvSpPr txBox="1">
            <a:spLocks/>
          </p:cNvSpPr>
          <p:nvPr/>
        </p:nvSpPr>
        <p:spPr>
          <a:xfrm>
            <a:off x="8054788" y="533761"/>
            <a:ext cx="2225299" cy="9847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latin typeface="Poppins"/>
                <a:cs typeface="Poppins"/>
              </a:rPr>
              <a:t>Activity provided by </a:t>
            </a:r>
            <a:br>
              <a:rPr lang="en-US" sz="1600" b="0">
                <a:latin typeface="Poppins"/>
                <a:cs typeface="Poppins"/>
              </a:rPr>
            </a:br>
            <a:r>
              <a:rPr lang="en-US" sz="1600" b="0" err="1">
                <a:latin typeface="Poppins"/>
                <a:cs typeface="Poppins"/>
              </a:rPr>
              <a:t>Mbilla</a:t>
            </a:r>
            <a:r>
              <a:rPr lang="en-US" sz="1600" b="0">
                <a:latin typeface="Poppins"/>
                <a:cs typeface="Poppins"/>
              </a:rPr>
              <a:t> Arts</a:t>
            </a:r>
            <a:endParaRPr lang="en-US" sz="1600" b="0"/>
          </a:p>
        </p:txBody>
      </p:sp>
      <p:pic>
        <p:nvPicPr>
          <p:cNvPr id="15" name="Picture 14" descr="A logo with text on it&#10;&#10;Description automatically generated">
            <a:extLst>
              <a:ext uri="{FF2B5EF4-FFF2-40B4-BE49-F238E27FC236}">
                <a16:creationId xmlns:a16="http://schemas.microsoft.com/office/drawing/2014/main" id="{6AB1F8CC-9517-6974-5B6D-3421A96A2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6775" y="433001"/>
            <a:ext cx="1805498" cy="881255"/>
          </a:xfrm>
          <a:prstGeom prst="rect">
            <a:avLst/>
          </a:prstGeom>
        </p:spPr>
      </p:pic>
    </p:spTree>
    <p:extLst>
      <p:ext uri="{BB962C8B-B14F-4D97-AF65-F5344CB8AC3E}">
        <p14:creationId xmlns:p14="http://schemas.microsoft.com/office/powerpoint/2010/main" val="237181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squares with white text&#10;&#10;AI-generated content may be incorrect.">
            <a:extLst>
              <a:ext uri="{FF2B5EF4-FFF2-40B4-BE49-F238E27FC236}">
                <a16:creationId xmlns:a16="http://schemas.microsoft.com/office/drawing/2014/main" id="{ED0117B2-1CE8-2CB9-EC13-474097D24A41}"/>
              </a:ext>
            </a:extLst>
          </p:cNvPr>
          <p:cNvPicPr>
            <a:picLocks noChangeAspect="1"/>
          </p:cNvPicPr>
          <p:nvPr/>
        </p:nvPicPr>
        <p:blipFill>
          <a:blip r:embed="rId2"/>
          <a:stretch>
            <a:fillRect/>
          </a:stretch>
        </p:blipFill>
        <p:spPr>
          <a:xfrm>
            <a:off x="4776910" y="1522535"/>
            <a:ext cx="7415579" cy="3887177"/>
          </a:xfrm>
          <a:prstGeom prst="rect">
            <a:avLst/>
          </a:prstGeom>
        </p:spPr>
      </p:pic>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dirty="0">
                <a:latin typeface="+mn-lt"/>
              </a:rPr>
              <a:t>Thank you!</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dirty="0">
                <a:latin typeface="+mn-lt"/>
              </a:rPr>
              <a:t>We hope that your school enjoyed the show!</a:t>
            </a:r>
          </a:p>
          <a:p>
            <a:endParaRPr lang="en-US" dirty="0">
              <a:latin typeface="+mn-lt"/>
            </a:endParaRPr>
          </a:p>
          <a:p>
            <a:r>
              <a:rPr lang="en-US" dirty="0">
                <a:latin typeface="+mn-lt"/>
              </a:rPr>
              <a:t>Please share your experiences with other teachers in your network and encourage schools to sign up for information about next year’s Primary Arts </a:t>
            </a:r>
            <a:r>
              <a:rPr lang="en-US" dirty="0" err="1">
                <a:latin typeface="+mn-lt"/>
              </a:rPr>
              <a:t>programme</a:t>
            </a:r>
            <a:r>
              <a:rPr lang="en-US" dirty="0">
                <a:latin typeface="+mn-lt"/>
              </a:rPr>
              <a:t> at: </a:t>
            </a:r>
            <a:r>
              <a:rPr lang="en-US" dirty="0">
                <a:latin typeface="+mn-lt"/>
                <a:hlinkClick r:id="rId3"/>
              </a:rPr>
              <a:t>www.anewdirection.org.uk/primary-arts</a:t>
            </a:r>
            <a:endParaRPr lang="en-US" dirty="0">
              <a:latin typeface="+mn-lt"/>
            </a:endParaRPr>
          </a:p>
        </p:txBody>
      </p:sp>
      <p:pic>
        <p:nvPicPr>
          <p:cNvPr id="8" name="Picture Placeholder 7" descr="A black and white logo&#10;&#10;Description automatically generated">
            <a:extLst>
              <a:ext uri="{FF2B5EF4-FFF2-40B4-BE49-F238E27FC236}">
                <a16:creationId xmlns:a16="http://schemas.microsoft.com/office/drawing/2014/main" id="{6B524C3F-45BB-E407-9EB7-E355872F63F7}"/>
              </a:ext>
            </a:extLst>
          </p:cNvPr>
          <p:cNvPicPr>
            <a:picLocks noGrp="1" noChangeAspect="1"/>
          </p:cNvPicPr>
          <p:nvPr>
            <p:ph type="pic" sz="quarter" idx="14"/>
          </p:nvPr>
        </p:nvPicPr>
        <p:blipFill>
          <a:blip r:embed="rId4"/>
          <a:srcRect l="3068" r="3068"/>
          <a:stretch>
            <a:fillRect/>
          </a:stretch>
        </p:blipFill>
        <p:spPr/>
      </p:pic>
    </p:spTree>
    <p:extLst>
      <p:ext uri="{BB962C8B-B14F-4D97-AF65-F5344CB8AC3E}">
        <p14:creationId xmlns:p14="http://schemas.microsoft.com/office/powerpoint/2010/main" val="1000930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9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268841" y="338139"/>
            <a:ext cx="11700046" cy="576262"/>
          </a:xfrm>
        </p:spPr>
        <p:txBody>
          <a:bodyPr vert="horz" lIns="0" tIns="45720" rIns="0" bIns="45720" rtlCol="0" anchor="t">
            <a:noAutofit/>
          </a:bodyPr>
          <a:lstStyle/>
          <a:p>
            <a:r>
              <a:rPr lang="en-US" sz="3200" dirty="0">
                <a:latin typeface="Calibri"/>
                <a:ea typeface="Calibri"/>
                <a:cs typeface="Calibri"/>
              </a:rPr>
              <a:t>Information for </a:t>
            </a:r>
            <a:r>
              <a:rPr lang="en-US" sz="3200" dirty="0">
                <a:solidFill>
                  <a:srgbClr val="F27300"/>
                </a:solidFill>
                <a:latin typeface="Calibri"/>
                <a:ea typeface="Calibri"/>
                <a:cs typeface="Calibri"/>
              </a:rPr>
              <a:t>teaching staff </a:t>
            </a:r>
            <a:r>
              <a:rPr lang="en-US" sz="3200" dirty="0">
                <a:latin typeface="Calibri"/>
                <a:ea typeface="Calibri"/>
                <a:cs typeface="Calibri"/>
              </a:rPr>
              <a:t>taking part in </a:t>
            </a:r>
            <a:r>
              <a:rPr lang="en-US" sz="3200">
                <a:latin typeface="Calibri"/>
                <a:ea typeface="Calibri"/>
                <a:cs typeface="Calibri"/>
              </a:rPr>
              <a:t>the workshop</a:t>
            </a:r>
            <a:r>
              <a:rPr lang="en-US" sz="3200" dirty="0">
                <a:latin typeface="Calibri"/>
                <a:ea typeface="Calibri"/>
                <a:cs typeface="Calibri"/>
              </a:rPr>
              <a:t> and show.</a:t>
            </a:r>
            <a:endParaRPr lang="en-US" sz="3200" b="0" dirty="0">
              <a:latin typeface="Calibri"/>
              <a:ea typeface="Calibri"/>
              <a:cs typeface="Calibri"/>
            </a:endParaRPr>
          </a:p>
          <a:p>
            <a:endParaRPr lang="en-US" dirty="0"/>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p:txBody>
          <a:bodyPr vert="horz" lIns="144000" tIns="144000" rIns="144000" bIns="144000" numCol="2" spcCol="365760" rtlCol="0" anchor="t">
            <a:noAutofit/>
          </a:bodyPr>
          <a:lstStyle/>
          <a:p>
            <a:r>
              <a:rPr lang="en-GB" b="1" dirty="0">
                <a:latin typeface="Calibri"/>
                <a:ea typeface="Calibri"/>
                <a:cs typeface="Calibri"/>
              </a:rPr>
              <a:t>Before the workshop and show it would be helpful if you could:</a:t>
            </a:r>
            <a:endParaRPr lang="en-US" b="1" dirty="0">
              <a:latin typeface="Calibri"/>
              <a:ea typeface="Calibri"/>
              <a:cs typeface="Calibri"/>
            </a:endParaRPr>
          </a:p>
          <a:p>
            <a:pPr marL="285750" indent="-285750">
              <a:buFont typeface="Arial,Sans-Serif"/>
              <a:buChar char="•"/>
            </a:pPr>
            <a:r>
              <a:rPr lang="en-GB" dirty="0">
                <a:latin typeface="Calibri"/>
                <a:ea typeface="Calibri"/>
                <a:cs typeface="Calibri"/>
              </a:rPr>
              <a:t>Share what is happening and when with your colleagues in school. We have included a poster template on the next page that you could print out for the staff room to let people know what’s happening.</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Let parents, carers and the wider school community know what is happening – we have provided some wording to help. Just add the details then copy and paste. </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Prepare your pupils – there are some ideas on how to do this later in the resource pack. </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We also have a separate </a:t>
            </a:r>
            <a:r>
              <a:rPr lang="en-GB" dirty="0">
                <a:latin typeface="Calibri"/>
                <a:ea typeface="Calibri"/>
                <a:cs typeface="Calibri"/>
                <a:hlinkClick r:id="rId2"/>
              </a:rPr>
              <a:t>visual story and information about our access and sensory kit </a:t>
            </a:r>
            <a:r>
              <a:rPr lang="en-GB" dirty="0">
                <a:latin typeface="Calibri"/>
                <a:ea typeface="Calibri"/>
                <a:cs typeface="Calibri"/>
              </a:rPr>
              <a:t>to support with this. </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Make sure you have the resources needed for the workshop. </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Let any teaching/support staff who will be present during the workshop and show know what to expect so they can support pupils to access the experience. </a:t>
            </a:r>
            <a:endParaRPr lang="en-US" dirty="0">
              <a:latin typeface="Calibri"/>
              <a:ea typeface="Calibri"/>
              <a:cs typeface="Calibri"/>
            </a:endParaRPr>
          </a:p>
          <a:p>
            <a:pPr marL="285750" indent="-285750">
              <a:buFont typeface="Arial,Sans-Serif"/>
              <a:buChar char="•"/>
            </a:pPr>
            <a:endParaRPr lang="en-GB" dirty="0">
              <a:latin typeface="Calibri"/>
              <a:ea typeface="Calibri"/>
              <a:cs typeface="Calibri"/>
            </a:endParaRPr>
          </a:p>
          <a:p>
            <a:r>
              <a:rPr lang="en-GB" b="1" dirty="0">
                <a:latin typeface="Calibri"/>
                <a:ea typeface="Calibri"/>
                <a:cs typeface="Calibri"/>
              </a:rPr>
              <a:t>Here is some more information about the organisation visiting your school which you could share with teachers:</a:t>
            </a:r>
            <a:endParaRPr lang="en-US" b="1" dirty="0">
              <a:latin typeface="Calibri"/>
              <a:ea typeface="Calibri"/>
              <a:cs typeface="Calibri"/>
            </a:endParaRPr>
          </a:p>
          <a:p>
            <a:r>
              <a:rPr lang="en-GB" dirty="0" err="1">
                <a:latin typeface="Calibri"/>
                <a:ea typeface="Calibri"/>
                <a:cs typeface="Poppins"/>
              </a:rPr>
              <a:t>Mbilla</a:t>
            </a:r>
            <a:r>
              <a:rPr lang="en-GB" dirty="0">
                <a:latin typeface="Calibri"/>
                <a:ea typeface="Calibri"/>
                <a:cs typeface="Poppins"/>
              </a:rPr>
              <a:t> Arts promotes the music and dance forms of Africa and the diaspora through performance and education programmes. Led by master drummers from West Africa and accompanied by high-energy dancers, </a:t>
            </a:r>
            <a:r>
              <a:rPr lang="en-GB" dirty="0" err="1">
                <a:latin typeface="Calibri"/>
                <a:ea typeface="Calibri"/>
                <a:cs typeface="Poppins"/>
              </a:rPr>
              <a:t>Mbilla</a:t>
            </a:r>
            <a:r>
              <a:rPr lang="en-GB" dirty="0">
                <a:latin typeface="Calibri"/>
                <a:ea typeface="Calibri"/>
                <a:cs typeface="Poppins"/>
              </a:rPr>
              <a:t> Arts' performance explores the origins of West African music and dance styles, tracing its journey from the African Continent across the Atlantic to the Caribbean and influencing carnival celebrations in the UK today.</a:t>
            </a:r>
            <a:endParaRPr lang="en-US" dirty="0">
              <a:latin typeface="Calibri"/>
              <a:ea typeface="Calibri"/>
            </a:endParaRPr>
          </a:p>
          <a:p>
            <a:endParaRPr lang="en-GB" dirty="0">
              <a:latin typeface="Calibri"/>
              <a:ea typeface="Calibri"/>
              <a:cs typeface="Calibri"/>
            </a:endParaRPr>
          </a:p>
          <a:p>
            <a:endParaRPr lang="en-GB" dirty="0">
              <a:latin typeface="Calibri"/>
              <a:ea typeface="Calibri"/>
              <a:cs typeface="Calibri"/>
            </a:endParaRPr>
          </a:p>
          <a:p>
            <a:endParaRPr lang="en-US" dirty="0"/>
          </a:p>
        </p:txBody>
      </p:sp>
    </p:spTree>
    <p:extLst>
      <p:ext uri="{BB962C8B-B14F-4D97-AF65-F5344CB8AC3E}">
        <p14:creationId xmlns:p14="http://schemas.microsoft.com/office/powerpoint/2010/main" val="73749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EA38485-E48E-E519-A442-D9DCDF7DA29E}"/>
              </a:ext>
            </a:extLst>
          </p:cNvPr>
          <p:cNvSpPr>
            <a:spLocks noGrp="1"/>
          </p:cNvSpPr>
          <p:nvPr>
            <p:ph type="body" sz="quarter" idx="13"/>
          </p:nvPr>
        </p:nvSpPr>
        <p:spPr/>
        <p:txBody>
          <a:bodyPr vert="horz" lIns="0" tIns="45720" rIns="0" bIns="45720" rtlCol="0" anchor="t">
            <a:noAutofit/>
          </a:bodyPr>
          <a:lstStyle/>
          <a:p>
            <a:r>
              <a:rPr lang="en-GB" sz="900" dirty="0">
                <a:latin typeface="Calibri"/>
                <a:ea typeface="Calibri"/>
                <a:cs typeface="Calibri"/>
              </a:rPr>
              <a:t>Pre-show information for the school. Stick me up on your staffroom wall!</a:t>
            </a:r>
            <a:endParaRPr lang="en-US" sz="900" b="0" dirty="0">
              <a:latin typeface="Calibri"/>
              <a:ea typeface="Calibri"/>
              <a:cs typeface="Calibri"/>
            </a:endParaRPr>
          </a:p>
          <a:p>
            <a:r>
              <a:rPr lang="en-US" sz="1400" dirty="0">
                <a:latin typeface="Calibri"/>
                <a:ea typeface="Calibri"/>
                <a:cs typeface="Calibri"/>
              </a:rPr>
              <a:t>What you need to know.</a:t>
            </a:r>
            <a:endParaRPr lang="en-US" sz="1400" b="0" dirty="0">
              <a:latin typeface="Calibri"/>
              <a:ea typeface="Calibri"/>
              <a:cs typeface="Calibri"/>
            </a:endParaRPr>
          </a:p>
          <a:p>
            <a:endParaRPr lang="en-US" sz="1100" b="0" dirty="0">
              <a:latin typeface="Calibri"/>
              <a:ea typeface="Calibri"/>
              <a:cs typeface="Calibri"/>
            </a:endParaRPr>
          </a:p>
          <a:p>
            <a:r>
              <a:rPr lang="en-US" sz="1400" dirty="0">
                <a:latin typeface="Calibri"/>
                <a:ea typeface="Calibri"/>
                <a:cs typeface="Calibri"/>
              </a:rPr>
              <a:t>Our school is taking part in Primary Arts, a new creative cultural </a:t>
            </a:r>
            <a:r>
              <a:rPr lang="en-US" sz="1400" dirty="0" err="1">
                <a:latin typeface="Calibri"/>
                <a:ea typeface="Calibri"/>
                <a:cs typeface="Calibri"/>
              </a:rPr>
              <a:t>programme</a:t>
            </a:r>
            <a:r>
              <a:rPr lang="en-US" sz="1400" dirty="0">
                <a:latin typeface="Calibri"/>
                <a:ea typeface="Calibri"/>
                <a:cs typeface="Calibri"/>
              </a:rPr>
              <a:t> for London’s primary schools from A New Direction.</a:t>
            </a:r>
            <a:endParaRPr lang="en-US" sz="1400" b="0" dirty="0">
              <a:latin typeface="Calibri"/>
              <a:ea typeface="Calibri"/>
              <a:cs typeface="Calibri"/>
            </a:endParaRPr>
          </a:p>
          <a:p>
            <a:endParaRPr lang="en-US" sz="1400" b="0" dirty="0">
              <a:latin typeface="Calibri"/>
              <a:ea typeface="Calibri"/>
              <a:cs typeface="Calibri"/>
            </a:endParaRPr>
          </a:p>
          <a:p>
            <a:r>
              <a:rPr lang="en-US" sz="1400" dirty="0">
                <a:latin typeface="Calibri"/>
                <a:ea typeface="Calibri"/>
                <a:cs typeface="Calibri"/>
              </a:rPr>
              <a:t>We have booked a touring session. Performers will be visiting us in school to provide a show and workshop for pupils and twilight CPD for staff. </a:t>
            </a:r>
            <a:endParaRPr lang="en-US" sz="1400" b="0" dirty="0">
              <a:latin typeface="Calibri"/>
              <a:ea typeface="Calibri"/>
              <a:cs typeface="Calibri"/>
            </a:endParaRPr>
          </a:p>
          <a:p>
            <a:endParaRPr lang="en-US" sz="1400" b="0" dirty="0">
              <a:latin typeface="Calibri"/>
              <a:ea typeface="Calibri"/>
              <a:cs typeface="Calibri"/>
            </a:endParaRPr>
          </a:p>
          <a:p>
            <a:endParaRPr lang="en-US" sz="1100" dirty="0"/>
          </a:p>
        </p:txBody>
      </p:sp>
      <p:sp>
        <p:nvSpPr>
          <p:cNvPr id="11" name="Text Placeholder 10">
            <a:extLst>
              <a:ext uri="{FF2B5EF4-FFF2-40B4-BE49-F238E27FC236}">
                <a16:creationId xmlns:a16="http://schemas.microsoft.com/office/drawing/2014/main" id="{0DF2A44B-148A-FB75-444D-5A2256C16982}"/>
              </a:ext>
            </a:extLst>
          </p:cNvPr>
          <p:cNvSpPr>
            <a:spLocks noGrp="1"/>
          </p:cNvSpPr>
          <p:nvPr>
            <p:ph type="body" sz="quarter" idx="15"/>
          </p:nvPr>
        </p:nvSpPr>
        <p:spPr/>
        <p:txBody>
          <a:bodyPr vert="horz" lIns="0" tIns="45720" rIns="0" bIns="45720" rtlCol="0" anchor="t">
            <a:noAutofit/>
          </a:bodyPr>
          <a:lstStyle/>
          <a:p>
            <a:r>
              <a:rPr lang="en-US" sz="2400">
                <a:latin typeface="Calibri"/>
                <a:ea typeface="Calibri"/>
                <a:cs typeface="Calibri"/>
              </a:rPr>
              <a:t>Showtime!</a:t>
            </a:r>
            <a:endParaRPr lang="en-US" sz="2400" b="0">
              <a:solidFill>
                <a:srgbClr val="000000"/>
              </a:solidFill>
              <a:latin typeface="Calibri"/>
              <a:ea typeface="Calibri"/>
              <a:cs typeface="Calibri"/>
            </a:endParaRPr>
          </a:p>
          <a:p>
            <a:endParaRPr lang="en-US" sz="1100" dirty="0"/>
          </a:p>
        </p:txBody>
      </p:sp>
      <p:sp>
        <p:nvSpPr>
          <p:cNvPr id="12" name="Text Placeholder 11">
            <a:extLst>
              <a:ext uri="{FF2B5EF4-FFF2-40B4-BE49-F238E27FC236}">
                <a16:creationId xmlns:a16="http://schemas.microsoft.com/office/drawing/2014/main" id="{88409BEE-A3AB-1E08-BB93-9EE0868D277B}"/>
              </a:ext>
            </a:extLst>
          </p:cNvPr>
          <p:cNvSpPr>
            <a:spLocks noGrp="1"/>
          </p:cNvSpPr>
          <p:nvPr>
            <p:ph type="body" sz="quarter" idx="16"/>
          </p:nvPr>
        </p:nvSpPr>
        <p:spPr>
          <a:xfrm>
            <a:off x="318248" y="4664746"/>
            <a:ext cx="3797988" cy="852453"/>
          </a:xfrm>
        </p:spPr>
        <p:txBody>
          <a:bodyPr vert="horz" lIns="0" tIns="45720" rIns="0" bIns="45720" rtlCol="0" anchor="t">
            <a:noAutofit/>
          </a:bodyPr>
          <a:lstStyle/>
          <a:p>
            <a:r>
              <a:rPr lang="en-US" sz="1600" dirty="0">
                <a:solidFill>
                  <a:srgbClr val="F27300"/>
                </a:solidFill>
                <a:latin typeface="Calibri"/>
                <a:ea typeface="Calibri"/>
                <a:cs typeface="Calibri"/>
              </a:rPr>
              <a:t>Title of the show:</a:t>
            </a:r>
            <a:endParaRPr lang="en-US" sz="1600" b="0">
              <a:latin typeface="Calibri"/>
              <a:ea typeface="Calibri"/>
              <a:cs typeface="Calibri"/>
            </a:endParaRPr>
          </a:p>
          <a:p>
            <a:endParaRPr lang="en-US" b="0" dirty="0">
              <a:latin typeface="Calibri"/>
              <a:ea typeface="Calibri"/>
              <a:cs typeface="Calibri"/>
            </a:endParaRPr>
          </a:p>
          <a:p>
            <a:r>
              <a:rPr lang="en-US" sz="2000">
                <a:latin typeface="Calibri"/>
                <a:ea typeface="Calibri"/>
                <a:cs typeface="Calibri"/>
              </a:rPr>
              <a:t>Routes to Rhythm</a:t>
            </a:r>
            <a:endParaRPr lang="en-US"/>
          </a:p>
          <a:p>
            <a:endParaRPr lang="en-US" dirty="0"/>
          </a:p>
        </p:txBody>
      </p:sp>
      <p:sp>
        <p:nvSpPr>
          <p:cNvPr id="13" name="Text Placeholder 12">
            <a:extLst>
              <a:ext uri="{FF2B5EF4-FFF2-40B4-BE49-F238E27FC236}">
                <a16:creationId xmlns:a16="http://schemas.microsoft.com/office/drawing/2014/main" id="{8331EBD6-00C9-5570-83DD-B24FE73A645C}"/>
              </a:ext>
            </a:extLst>
          </p:cNvPr>
          <p:cNvSpPr>
            <a:spLocks noGrp="1"/>
          </p:cNvSpPr>
          <p:nvPr>
            <p:ph type="body" sz="quarter" idx="17"/>
          </p:nvPr>
        </p:nvSpPr>
        <p:spPr/>
        <p:txBody>
          <a:bodyPr vert="horz" lIns="0" tIns="45720" rIns="0" bIns="45720" rtlCol="0" anchor="t">
            <a:noAutofit/>
          </a:bodyPr>
          <a:lstStyle/>
          <a:p>
            <a:r>
              <a:rPr lang="en-US" sz="2000" dirty="0">
                <a:latin typeface="Calibri"/>
                <a:ea typeface="Calibri"/>
                <a:cs typeface="Calibri"/>
              </a:rPr>
              <a:t>Who is visiting us?</a:t>
            </a:r>
            <a:endParaRPr lang="en-US" sz="2000" b="0" dirty="0">
              <a:solidFill>
                <a:srgbClr val="000000"/>
              </a:solidFill>
              <a:latin typeface="Calibri"/>
              <a:ea typeface="Calibri"/>
              <a:cs typeface="Calibri"/>
            </a:endParaRPr>
          </a:p>
          <a:p>
            <a:endParaRPr lang="en-US" dirty="0"/>
          </a:p>
        </p:txBody>
      </p:sp>
      <p:sp>
        <p:nvSpPr>
          <p:cNvPr id="17" name="Text Placeholder 16">
            <a:extLst>
              <a:ext uri="{FF2B5EF4-FFF2-40B4-BE49-F238E27FC236}">
                <a16:creationId xmlns:a16="http://schemas.microsoft.com/office/drawing/2014/main" id="{5E7FEDB5-8A3D-B809-186C-073D351E8EB2}"/>
              </a:ext>
            </a:extLst>
          </p:cNvPr>
          <p:cNvSpPr>
            <a:spLocks noGrp="1"/>
          </p:cNvSpPr>
          <p:nvPr>
            <p:ph type="body" sz="quarter" idx="18"/>
          </p:nvPr>
        </p:nvSpPr>
        <p:spPr/>
        <p:txBody>
          <a:bodyPr/>
          <a:lstStyle/>
          <a:p>
            <a:endParaRPr lang="en-US"/>
          </a:p>
        </p:txBody>
      </p:sp>
      <p:sp>
        <p:nvSpPr>
          <p:cNvPr id="18" name="Text Placeholder 17">
            <a:extLst>
              <a:ext uri="{FF2B5EF4-FFF2-40B4-BE49-F238E27FC236}">
                <a16:creationId xmlns:a16="http://schemas.microsoft.com/office/drawing/2014/main" id="{3295328D-35F8-DB61-370B-E5268B78399D}"/>
              </a:ext>
            </a:extLst>
          </p:cNvPr>
          <p:cNvSpPr>
            <a:spLocks noGrp="1"/>
          </p:cNvSpPr>
          <p:nvPr>
            <p:ph type="body" sz="quarter" idx="19"/>
          </p:nvPr>
        </p:nvSpPr>
        <p:spPr/>
        <p:txBody>
          <a:bodyPr/>
          <a:lstStyle/>
          <a:p>
            <a:endParaRPr lang="en-US"/>
          </a:p>
        </p:txBody>
      </p:sp>
      <p:sp>
        <p:nvSpPr>
          <p:cNvPr id="19" name="Text Placeholder 18">
            <a:extLst>
              <a:ext uri="{FF2B5EF4-FFF2-40B4-BE49-F238E27FC236}">
                <a16:creationId xmlns:a16="http://schemas.microsoft.com/office/drawing/2014/main" id="{57A50E73-BA30-ADCD-9325-A70511606770}"/>
              </a:ext>
            </a:extLst>
          </p:cNvPr>
          <p:cNvSpPr>
            <a:spLocks noGrp="1"/>
          </p:cNvSpPr>
          <p:nvPr>
            <p:ph type="body" sz="quarter" idx="20"/>
          </p:nvPr>
        </p:nvSpPr>
        <p:spPr/>
        <p:txBody>
          <a:bodyPr/>
          <a:lstStyle/>
          <a:p>
            <a:endParaRPr lang="en-US"/>
          </a:p>
        </p:txBody>
      </p:sp>
      <p:sp>
        <p:nvSpPr>
          <p:cNvPr id="20" name="Text Placeholder 19">
            <a:extLst>
              <a:ext uri="{FF2B5EF4-FFF2-40B4-BE49-F238E27FC236}">
                <a16:creationId xmlns:a16="http://schemas.microsoft.com/office/drawing/2014/main" id="{BB7D8629-A7FE-AAF1-0A5B-D00960A59A69}"/>
              </a:ext>
            </a:extLst>
          </p:cNvPr>
          <p:cNvSpPr>
            <a:spLocks noGrp="1"/>
          </p:cNvSpPr>
          <p:nvPr>
            <p:ph type="body" sz="quarter" idx="21"/>
          </p:nvPr>
        </p:nvSpPr>
        <p:spPr/>
        <p:txBody>
          <a:bodyPr/>
          <a:lstStyle/>
          <a:p>
            <a:endParaRPr lang="en-US"/>
          </a:p>
        </p:txBody>
      </p:sp>
      <p:sp>
        <p:nvSpPr>
          <p:cNvPr id="21" name="Text Placeholder 20">
            <a:extLst>
              <a:ext uri="{FF2B5EF4-FFF2-40B4-BE49-F238E27FC236}">
                <a16:creationId xmlns:a16="http://schemas.microsoft.com/office/drawing/2014/main" id="{3FB24AAA-7373-59EB-EE25-40C382D694D0}"/>
              </a:ext>
            </a:extLst>
          </p:cNvPr>
          <p:cNvSpPr>
            <a:spLocks noGrp="1"/>
          </p:cNvSpPr>
          <p:nvPr>
            <p:ph type="body" sz="quarter" idx="22"/>
          </p:nvPr>
        </p:nvSpPr>
        <p:spPr/>
        <p:txBody>
          <a:bodyPr/>
          <a:lstStyle/>
          <a:p>
            <a:endParaRPr lang="en-US"/>
          </a:p>
        </p:txBody>
      </p:sp>
      <p:sp>
        <p:nvSpPr>
          <p:cNvPr id="22" name="Text Placeholder 21">
            <a:extLst>
              <a:ext uri="{FF2B5EF4-FFF2-40B4-BE49-F238E27FC236}">
                <a16:creationId xmlns:a16="http://schemas.microsoft.com/office/drawing/2014/main" id="{16F691AC-E856-36CD-F443-E0888D31E8D0}"/>
              </a:ext>
            </a:extLst>
          </p:cNvPr>
          <p:cNvSpPr>
            <a:spLocks noGrp="1"/>
          </p:cNvSpPr>
          <p:nvPr>
            <p:ph type="body" sz="quarter" idx="23"/>
          </p:nvPr>
        </p:nvSpPr>
        <p:spPr/>
        <p:txBody>
          <a:bodyPr/>
          <a:lstStyle/>
          <a:p>
            <a:endParaRPr lang="en-US"/>
          </a:p>
        </p:txBody>
      </p:sp>
      <p:sp>
        <p:nvSpPr>
          <p:cNvPr id="23" name="Text Placeholder 22">
            <a:extLst>
              <a:ext uri="{FF2B5EF4-FFF2-40B4-BE49-F238E27FC236}">
                <a16:creationId xmlns:a16="http://schemas.microsoft.com/office/drawing/2014/main" id="{FC8FC563-65B4-8D2F-06B2-4517222C4DA5}"/>
              </a:ext>
            </a:extLst>
          </p:cNvPr>
          <p:cNvSpPr>
            <a:spLocks noGrp="1"/>
          </p:cNvSpPr>
          <p:nvPr>
            <p:ph type="body" sz="quarter" idx="24"/>
          </p:nvPr>
        </p:nvSpPr>
        <p:spPr/>
        <p:txBody>
          <a:bodyPr/>
          <a:lstStyle/>
          <a:p>
            <a:endParaRPr lang="en-US"/>
          </a:p>
        </p:txBody>
      </p:sp>
      <p:sp>
        <p:nvSpPr>
          <p:cNvPr id="24" name="Text Placeholder 23">
            <a:extLst>
              <a:ext uri="{FF2B5EF4-FFF2-40B4-BE49-F238E27FC236}">
                <a16:creationId xmlns:a16="http://schemas.microsoft.com/office/drawing/2014/main" id="{CA4DC4D0-55CE-D432-0C25-3E0BE0FCEBEC}"/>
              </a:ext>
            </a:extLst>
          </p:cNvPr>
          <p:cNvSpPr>
            <a:spLocks noGrp="1"/>
          </p:cNvSpPr>
          <p:nvPr>
            <p:ph type="body" sz="quarter" idx="25"/>
          </p:nvPr>
        </p:nvSpPr>
        <p:spPr/>
        <p:txBody>
          <a:bodyPr vert="horz" lIns="91440" tIns="45720" rIns="91440" bIns="45720" rtlCol="0" anchor="t">
            <a:noAutofit/>
          </a:bodyPr>
          <a:lstStyle/>
          <a:p>
            <a:r>
              <a:rPr lang="en-US" sz="1400" dirty="0">
                <a:latin typeface="Poppins"/>
                <a:cs typeface="Poppins"/>
              </a:rPr>
              <a:t>Classes taking part:</a:t>
            </a:r>
            <a:endParaRPr lang="en-US" sz="1400"/>
          </a:p>
        </p:txBody>
      </p:sp>
      <p:sp>
        <p:nvSpPr>
          <p:cNvPr id="25" name="Text Placeholder 24">
            <a:extLst>
              <a:ext uri="{FF2B5EF4-FFF2-40B4-BE49-F238E27FC236}">
                <a16:creationId xmlns:a16="http://schemas.microsoft.com/office/drawing/2014/main" id="{75F0DBE6-79F7-0073-55F5-8FE228C35D3B}"/>
              </a:ext>
            </a:extLst>
          </p:cNvPr>
          <p:cNvSpPr>
            <a:spLocks noGrp="1"/>
          </p:cNvSpPr>
          <p:nvPr>
            <p:ph type="body" sz="quarter" idx="26"/>
          </p:nvPr>
        </p:nvSpPr>
        <p:spPr/>
        <p:txBody>
          <a:bodyPr vert="horz" lIns="91440" tIns="45720" rIns="91440" bIns="45720" rtlCol="0" anchor="t">
            <a:noAutofit/>
          </a:bodyPr>
          <a:lstStyle/>
          <a:p>
            <a:r>
              <a:rPr lang="en-US" sz="1400" dirty="0">
                <a:latin typeface="Poppins"/>
                <a:cs typeface="Poppins"/>
              </a:rPr>
              <a:t>Date of show and workshops:</a:t>
            </a:r>
            <a:endParaRPr lang="en-US" sz="1400"/>
          </a:p>
        </p:txBody>
      </p:sp>
      <p:sp>
        <p:nvSpPr>
          <p:cNvPr id="26" name="Text Placeholder 25">
            <a:extLst>
              <a:ext uri="{FF2B5EF4-FFF2-40B4-BE49-F238E27FC236}">
                <a16:creationId xmlns:a16="http://schemas.microsoft.com/office/drawing/2014/main" id="{93BE0150-306B-34A9-0B3C-B5DF55E7CCA1}"/>
              </a:ext>
            </a:extLst>
          </p:cNvPr>
          <p:cNvSpPr>
            <a:spLocks noGrp="1"/>
          </p:cNvSpPr>
          <p:nvPr>
            <p:ph type="body" sz="quarter" idx="27"/>
          </p:nvPr>
        </p:nvSpPr>
        <p:spPr/>
        <p:txBody>
          <a:bodyPr vert="horz" lIns="91440" tIns="45720" rIns="91440" bIns="45720" rtlCol="0" anchor="t">
            <a:noAutofit/>
          </a:bodyPr>
          <a:lstStyle/>
          <a:p>
            <a:r>
              <a:rPr lang="en-US" sz="1400" dirty="0">
                <a:latin typeface="Poppins"/>
                <a:cs typeface="Poppins"/>
              </a:rPr>
              <a:t>Where the show is taking place:</a:t>
            </a:r>
            <a:endParaRPr lang="en-US" sz="1400"/>
          </a:p>
        </p:txBody>
      </p:sp>
      <p:sp>
        <p:nvSpPr>
          <p:cNvPr id="27" name="Text Placeholder 26">
            <a:extLst>
              <a:ext uri="{FF2B5EF4-FFF2-40B4-BE49-F238E27FC236}">
                <a16:creationId xmlns:a16="http://schemas.microsoft.com/office/drawing/2014/main" id="{989F237D-21D8-5B80-FE2F-6F23C8F4EC31}"/>
              </a:ext>
            </a:extLst>
          </p:cNvPr>
          <p:cNvSpPr>
            <a:spLocks noGrp="1"/>
          </p:cNvSpPr>
          <p:nvPr>
            <p:ph type="body" sz="quarter" idx="28"/>
          </p:nvPr>
        </p:nvSpPr>
        <p:spPr>
          <a:xfrm>
            <a:off x="4439397" y="4508342"/>
            <a:ext cx="3414712" cy="322400"/>
          </a:xfrm>
        </p:spPr>
        <p:txBody>
          <a:bodyPr vert="horz" lIns="91440" tIns="45720" rIns="91440" bIns="45720" rtlCol="0" anchor="t">
            <a:noAutofit/>
          </a:bodyPr>
          <a:lstStyle/>
          <a:p>
            <a:r>
              <a:rPr lang="en-US" sz="1400" dirty="0">
                <a:latin typeface="Poppins"/>
                <a:cs typeface="Poppins"/>
              </a:rPr>
              <a:t>Timings of the show and workshops</a:t>
            </a:r>
            <a:endParaRPr lang="en-US" sz="1400" dirty="0"/>
          </a:p>
        </p:txBody>
      </p:sp>
      <p:sp>
        <p:nvSpPr>
          <p:cNvPr id="28" name="Text Placeholder 27">
            <a:extLst>
              <a:ext uri="{FF2B5EF4-FFF2-40B4-BE49-F238E27FC236}">
                <a16:creationId xmlns:a16="http://schemas.microsoft.com/office/drawing/2014/main" id="{B67A7730-0ABE-A8BB-7141-2307D1936956}"/>
              </a:ext>
            </a:extLst>
          </p:cNvPr>
          <p:cNvSpPr>
            <a:spLocks noGrp="1"/>
          </p:cNvSpPr>
          <p:nvPr>
            <p:ph type="body" sz="quarter" idx="29"/>
          </p:nvPr>
        </p:nvSpPr>
        <p:spPr/>
        <p:txBody>
          <a:bodyPr vert="horz" lIns="91440" tIns="45720" rIns="91440" bIns="45720" rtlCol="0" anchor="t">
            <a:noAutofit/>
          </a:bodyPr>
          <a:lstStyle/>
          <a:p>
            <a:r>
              <a:rPr lang="en-US" sz="1400" dirty="0">
                <a:latin typeface="Poppins"/>
                <a:cs typeface="Poppins"/>
              </a:rPr>
              <a:t>Staff member </a:t>
            </a:r>
            <a:r>
              <a:rPr lang="en-US" sz="1400" dirty="0" err="1">
                <a:latin typeface="Poppins"/>
                <a:cs typeface="Poppins"/>
              </a:rPr>
              <a:t>organising</a:t>
            </a:r>
            <a:r>
              <a:rPr lang="en-US" sz="1400" dirty="0">
                <a:latin typeface="Poppins"/>
                <a:cs typeface="Poppins"/>
              </a:rPr>
              <a:t> it:</a:t>
            </a:r>
            <a:endParaRPr lang="en-US" sz="1400"/>
          </a:p>
        </p:txBody>
      </p:sp>
      <p:sp>
        <p:nvSpPr>
          <p:cNvPr id="29" name="Text Placeholder 28">
            <a:extLst>
              <a:ext uri="{FF2B5EF4-FFF2-40B4-BE49-F238E27FC236}">
                <a16:creationId xmlns:a16="http://schemas.microsoft.com/office/drawing/2014/main" id="{3CD4E19B-F1A9-EF73-D33E-9243D4AE2ACB}"/>
              </a:ext>
            </a:extLst>
          </p:cNvPr>
          <p:cNvSpPr>
            <a:spLocks noGrp="1"/>
          </p:cNvSpPr>
          <p:nvPr>
            <p:ph type="body" sz="quarter" idx="30"/>
          </p:nvPr>
        </p:nvSpPr>
        <p:spPr/>
        <p:txBody>
          <a:bodyPr vert="horz" lIns="91440" tIns="45720" rIns="91440" bIns="45720" rtlCol="0" anchor="t">
            <a:noAutofit/>
          </a:bodyPr>
          <a:lstStyle/>
          <a:p>
            <a:r>
              <a:rPr lang="en-US" sz="1400" dirty="0">
                <a:latin typeface="Poppins"/>
                <a:cs typeface="Poppins"/>
              </a:rPr>
              <a:t>Staff members attending:</a:t>
            </a:r>
            <a:endParaRPr lang="en-US" sz="1400" dirty="0"/>
          </a:p>
        </p:txBody>
      </p:sp>
      <p:sp>
        <p:nvSpPr>
          <p:cNvPr id="30" name="Text Placeholder 29">
            <a:extLst>
              <a:ext uri="{FF2B5EF4-FFF2-40B4-BE49-F238E27FC236}">
                <a16:creationId xmlns:a16="http://schemas.microsoft.com/office/drawing/2014/main" id="{95B80B70-21AA-5442-9B72-064736F44D1A}"/>
              </a:ext>
            </a:extLst>
          </p:cNvPr>
          <p:cNvSpPr>
            <a:spLocks noGrp="1"/>
          </p:cNvSpPr>
          <p:nvPr>
            <p:ph type="body" sz="quarter" idx="31"/>
          </p:nvPr>
        </p:nvSpPr>
        <p:spPr>
          <a:xfrm>
            <a:off x="8299759" y="3233738"/>
            <a:ext cx="3414712" cy="322400"/>
          </a:xfrm>
        </p:spPr>
        <p:txBody>
          <a:bodyPr vert="horz" lIns="91440" tIns="45720" rIns="91440" bIns="45720" rtlCol="0" anchor="t">
            <a:noAutofit/>
          </a:bodyPr>
          <a:lstStyle/>
          <a:p>
            <a:r>
              <a:rPr lang="en-US" sz="1400" dirty="0">
                <a:latin typeface="Poppins"/>
                <a:cs typeface="Poppins"/>
              </a:rPr>
              <a:t>Date &amp; time of Teacher Twilight CPD</a:t>
            </a:r>
            <a:endParaRPr lang="en-US" sz="1400" dirty="0"/>
          </a:p>
        </p:txBody>
      </p:sp>
      <p:pic>
        <p:nvPicPr>
          <p:cNvPr id="4" name="Picture 3" descr="A logo with text on it&#10;&#10;Description automatically generated">
            <a:extLst>
              <a:ext uri="{FF2B5EF4-FFF2-40B4-BE49-F238E27FC236}">
                <a16:creationId xmlns:a16="http://schemas.microsoft.com/office/drawing/2014/main" id="{1DEBAEC5-C868-FCF5-C09C-744F9A5CB301}"/>
              </a:ext>
            </a:extLst>
          </p:cNvPr>
          <p:cNvPicPr>
            <a:picLocks noChangeAspect="1"/>
          </p:cNvPicPr>
          <p:nvPr/>
        </p:nvPicPr>
        <p:blipFill>
          <a:blip r:embed="rId2"/>
          <a:stretch>
            <a:fillRect/>
          </a:stretch>
        </p:blipFill>
        <p:spPr>
          <a:xfrm>
            <a:off x="313690" y="3644582"/>
            <a:ext cx="1638300" cy="798195"/>
          </a:xfrm>
          <a:prstGeom prst="rect">
            <a:avLst/>
          </a:prstGeom>
        </p:spPr>
      </p:pic>
    </p:spTree>
    <p:extLst>
      <p:ext uri="{BB962C8B-B14F-4D97-AF65-F5344CB8AC3E}">
        <p14:creationId xmlns:p14="http://schemas.microsoft.com/office/powerpoint/2010/main" val="2597667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7096D-9A5A-1B55-FB52-51A14BC674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95A1E0B-947C-EDEC-CE94-8A0EC3877469}"/>
              </a:ext>
            </a:extLst>
          </p:cNvPr>
          <p:cNvSpPr>
            <a:spLocks noGrp="1"/>
          </p:cNvSpPr>
          <p:nvPr>
            <p:ph type="body" sz="quarter" idx="13"/>
          </p:nvPr>
        </p:nvSpPr>
        <p:spPr>
          <a:xfrm>
            <a:off x="257211" y="338139"/>
            <a:ext cx="11348353" cy="576262"/>
          </a:xfrm>
        </p:spPr>
        <p:txBody>
          <a:bodyPr vert="horz" lIns="0" tIns="45720" rIns="0" bIns="45720" rtlCol="0" anchor="t">
            <a:noAutofit/>
          </a:bodyPr>
          <a:lstStyle/>
          <a:p>
            <a:r>
              <a:rPr lang="en-US" sz="2400" dirty="0">
                <a:latin typeface="Calibri"/>
                <a:ea typeface="Calibri"/>
                <a:cs typeface="Calibri"/>
              </a:rPr>
              <a:t>Information to share with </a:t>
            </a:r>
            <a:r>
              <a:rPr lang="en-US" sz="2400" dirty="0">
                <a:solidFill>
                  <a:srgbClr val="F27300"/>
                </a:solidFill>
                <a:latin typeface="Calibri"/>
                <a:ea typeface="Calibri"/>
                <a:cs typeface="Calibri"/>
              </a:rPr>
              <a:t>parents, carers and the wider community </a:t>
            </a:r>
            <a:r>
              <a:rPr lang="en-US" sz="2400" dirty="0">
                <a:latin typeface="Calibri"/>
                <a:ea typeface="Calibri"/>
                <a:cs typeface="Calibri"/>
              </a:rPr>
              <a:t>before the show.</a:t>
            </a:r>
            <a:endParaRPr lang="en-US" sz="2400" b="0">
              <a:latin typeface="Calibri"/>
              <a:ea typeface="Calibri"/>
              <a:cs typeface="Calibri"/>
            </a:endParaRPr>
          </a:p>
          <a:p>
            <a:endParaRPr lang="en-US" dirty="0"/>
          </a:p>
        </p:txBody>
      </p:sp>
      <p:sp>
        <p:nvSpPr>
          <p:cNvPr id="3" name="Text Placeholder 2">
            <a:extLst>
              <a:ext uri="{FF2B5EF4-FFF2-40B4-BE49-F238E27FC236}">
                <a16:creationId xmlns:a16="http://schemas.microsoft.com/office/drawing/2014/main" id="{CD561008-7180-F671-33C2-1B1947CE019C}"/>
              </a:ext>
            </a:extLst>
          </p:cNvPr>
          <p:cNvSpPr>
            <a:spLocks noGrp="1"/>
          </p:cNvSpPr>
          <p:nvPr>
            <p:ph type="body" sz="quarter" idx="15"/>
          </p:nvPr>
        </p:nvSpPr>
        <p:spPr/>
        <p:txBody>
          <a:bodyPr vert="horz" lIns="144000" tIns="144000" rIns="144000" bIns="144000" numCol="2" spcCol="365760" rtlCol="0" anchor="t">
            <a:noAutofit/>
          </a:bodyPr>
          <a:lstStyle/>
          <a:p>
            <a:r>
              <a:rPr lang="en-GB" sz="1800" b="1" dirty="0">
                <a:latin typeface="Calibri"/>
                <a:ea typeface="Calibri"/>
                <a:cs typeface="Calibri"/>
              </a:rPr>
              <a:t>Below is some suggested copy for a letter home to parents/carers or inclusion in your school newsletter:</a:t>
            </a:r>
          </a:p>
          <a:p>
            <a:r>
              <a:rPr lang="en-GB" sz="1800" dirty="0">
                <a:latin typeface="Calibri"/>
                <a:ea typeface="Calibri"/>
                <a:cs typeface="Calibri"/>
              </a:rPr>
              <a:t>We are delighted to let you know that our school is taking part in Primary Arts – a new creative, cultural programme for London primary schools from A New Direction. </a:t>
            </a:r>
            <a:endParaRPr lang="en-US" sz="1800" dirty="0">
              <a:latin typeface="Calibri"/>
              <a:ea typeface="Calibri"/>
              <a:cs typeface="Calibri"/>
            </a:endParaRPr>
          </a:p>
          <a:p>
            <a:r>
              <a:rPr lang="en-GB" sz="1800" dirty="0">
                <a:latin typeface="Calibri"/>
                <a:ea typeface="Calibri"/>
                <a:cs typeface="Calibri"/>
              </a:rPr>
              <a:t>We have booked a touring session, and </a:t>
            </a:r>
            <a:r>
              <a:rPr lang="en-GB" sz="1800" dirty="0" err="1">
                <a:latin typeface="Calibri"/>
                <a:ea typeface="Calibri"/>
                <a:cs typeface="Calibri"/>
              </a:rPr>
              <a:t>Mbilla</a:t>
            </a:r>
            <a:r>
              <a:rPr lang="en-GB" sz="1800" dirty="0">
                <a:latin typeface="Calibri"/>
                <a:ea typeface="Calibri"/>
                <a:cs typeface="Calibri"/>
              </a:rPr>
              <a:t> Arts will be visiting us in school to provide an experience and workshop for pupils in [INSERT CLASS/ES TAKING PART] on [INSERT DAY AND DATE]. </a:t>
            </a:r>
            <a:endParaRPr lang="en-US" sz="1800" dirty="0">
              <a:latin typeface="Calibri"/>
              <a:ea typeface="Calibri"/>
              <a:cs typeface="Calibri"/>
            </a:endParaRPr>
          </a:p>
          <a:p>
            <a:r>
              <a:rPr lang="en-GB" sz="1800" dirty="0" err="1">
                <a:latin typeface="Calibri"/>
                <a:ea typeface="Calibri"/>
                <a:cs typeface="Poppins"/>
              </a:rPr>
              <a:t>Mbilla</a:t>
            </a:r>
            <a:r>
              <a:rPr lang="en-GB" sz="1800" dirty="0">
                <a:latin typeface="Calibri"/>
                <a:ea typeface="Calibri"/>
                <a:cs typeface="Poppins"/>
              </a:rPr>
              <a:t> Arts promotes the music and dance forms of Africa and the diaspora through performance and education programmes. </a:t>
            </a:r>
            <a:endParaRPr lang="en-GB" sz="1800" dirty="0">
              <a:latin typeface="Calibri"/>
              <a:ea typeface="Calibri"/>
            </a:endParaRPr>
          </a:p>
          <a:p>
            <a:r>
              <a:rPr lang="en-GB" sz="1800" dirty="0">
                <a:latin typeface="Calibri"/>
                <a:ea typeface="Calibri"/>
                <a:cs typeface="Poppins"/>
              </a:rPr>
              <a:t>Their performance will be led by master drummers from West Africa and accompanied by dancers to explore West African music and dance styles from the African Continent across the Atlantic to the Caribbean and influencing carnival celebrations in the UK today. </a:t>
            </a:r>
          </a:p>
          <a:p>
            <a:r>
              <a:rPr lang="en-US" sz="1800" dirty="0">
                <a:latin typeface="Calibri"/>
                <a:ea typeface="Calibri"/>
                <a:cs typeface="Poppins"/>
              </a:rPr>
              <a:t>The supporting workshop includes an opportunity to learn to play the djembe drum, and step-by-step teaching of African People's Dance accompanied by live drumming. At the end, there is an opportunity for solo performances within the group in an atmosphere of carnival celebration with drumming and Soca music.</a:t>
            </a:r>
            <a:endParaRPr lang="en-US" sz="1800" dirty="0">
              <a:latin typeface="Calibri"/>
              <a:ea typeface="Calibri"/>
            </a:endParaRPr>
          </a:p>
        </p:txBody>
      </p:sp>
    </p:spTree>
    <p:extLst>
      <p:ext uri="{BB962C8B-B14F-4D97-AF65-F5344CB8AC3E}">
        <p14:creationId xmlns:p14="http://schemas.microsoft.com/office/powerpoint/2010/main" val="31640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960457-9913-DB14-57A4-B034DE036736}"/>
              </a:ext>
            </a:extLst>
          </p:cNvPr>
          <p:cNvSpPr>
            <a:spLocks noGrp="1"/>
          </p:cNvSpPr>
          <p:nvPr>
            <p:ph type="body" sz="quarter" idx="11"/>
          </p:nvPr>
        </p:nvSpPr>
        <p:spPr/>
        <p:txBody>
          <a:bodyPr vert="horz" lIns="0" tIns="45720" rIns="0" bIns="45720" rtlCol="0" anchor="t">
            <a:noAutofit/>
          </a:bodyPr>
          <a:lstStyle/>
          <a:p>
            <a:r>
              <a:rPr lang="en-US" dirty="0">
                <a:latin typeface="Poppins"/>
                <a:cs typeface="Poppins"/>
              </a:rPr>
              <a:t>Showtime!</a:t>
            </a:r>
            <a:endParaRPr lang="en-US" dirty="0"/>
          </a:p>
        </p:txBody>
      </p:sp>
      <p:sp>
        <p:nvSpPr>
          <p:cNvPr id="6" name="Text Placeholder 5">
            <a:extLst>
              <a:ext uri="{FF2B5EF4-FFF2-40B4-BE49-F238E27FC236}">
                <a16:creationId xmlns:a16="http://schemas.microsoft.com/office/drawing/2014/main" id="{C61559D1-320A-31E8-9FED-34A2400E9E1D}"/>
              </a:ext>
            </a:extLst>
          </p:cNvPr>
          <p:cNvSpPr>
            <a:spLocks noGrp="1"/>
          </p:cNvSpPr>
          <p:nvPr>
            <p:ph type="body" sz="quarter" idx="17"/>
          </p:nvPr>
        </p:nvSpPr>
        <p:spPr/>
        <p:txBody>
          <a:bodyPr vert="horz" lIns="0" tIns="45720" rIns="0" bIns="45720" rtlCol="0" anchor="t">
            <a:noAutofit/>
          </a:bodyPr>
          <a:lstStyle/>
          <a:p>
            <a:r>
              <a:rPr lang="en-US" dirty="0">
                <a:latin typeface="Poppins"/>
                <a:cs typeface="Poppins"/>
              </a:rPr>
              <a:t>What you need to know</a:t>
            </a:r>
            <a:endParaRPr lang="en-US" dirty="0"/>
          </a:p>
        </p:txBody>
      </p:sp>
      <p:sp>
        <p:nvSpPr>
          <p:cNvPr id="4" name="Text Placeholder 3">
            <a:extLst>
              <a:ext uri="{FF2B5EF4-FFF2-40B4-BE49-F238E27FC236}">
                <a16:creationId xmlns:a16="http://schemas.microsoft.com/office/drawing/2014/main" id="{90C45089-F020-6C0D-35EF-A255AEC0AF44}"/>
              </a:ext>
            </a:extLst>
          </p:cNvPr>
          <p:cNvSpPr>
            <a:spLocks noGrp="1"/>
          </p:cNvSpPr>
          <p:nvPr>
            <p:ph type="body" sz="quarter" idx="13"/>
          </p:nvPr>
        </p:nvSpPr>
        <p:spPr>
          <a:xfrm>
            <a:off x="3053123" y="5100016"/>
            <a:ext cx="4663831" cy="814080"/>
          </a:xfrm>
        </p:spPr>
        <p:txBody>
          <a:bodyPr vert="horz" lIns="91440" tIns="45720" rIns="91440" bIns="45720" rtlCol="0" anchor="t">
            <a:noAutofit/>
          </a:bodyPr>
          <a:lstStyle/>
          <a:p>
            <a:r>
              <a:rPr lang="en-GB" b="0" dirty="0" err="1">
                <a:latin typeface="Poppins SemiBold"/>
                <a:cs typeface="Poppins SemiBold"/>
              </a:rPr>
              <a:t>Mbilla</a:t>
            </a:r>
            <a:r>
              <a:rPr lang="en-GB" b="0" dirty="0">
                <a:latin typeface="Poppins SemiBold"/>
                <a:cs typeface="Poppins SemiBold"/>
              </a:rPr>
              <a:t> Arts promotes the music and dance forms of Africa and the diaspora through performance and education programmes. Our experienced artists provide extensive expertise in arts education and performance.</a:t>
            </a:r>
          </a:p>
          <a:p>
            <a:endParaRPr lang="en-GB" b="0" dirty="0">
              <a:latin typeface="Poppins SemiBold"/>
              <a:cs typeface="Poppins SemiBold"/>
            </a:endParaRPr>
          </a:p>
        </p:txBody>
      </p:sp>
      <p:sp>
        <p:nvSpPr>
          <p:cNvPr id="7" name="Text Placeholder 6">
            <a:extLst>
              <a:ext uri="{FF2B5EF4-FFF2-40B4-BE49-F238E27FC236}">
                <a16:creationId xmlns:a16="http://schemas.microsoft.com/office/drawing/2014/main" id="{C2822DA6-A2CD-791A-1B5D-24FA4DF6BE2D}"/>
              </a:ext>
            </a:extLst>
          </p:cNvPr>
          <p:cNvSpPr>
            <a:spLocks noGrp="1"/>
          </p:cNvSpPr>
          <p:nvPr>
            <p:ph type="body" sz="quarter" idx="18"/>
          </p:nvPr>
        </p:nvSpPr>
        <p:spPr/>
        <p:txBody>
          <a:bodyPr vert="horz" lIns="91440" tIns="91440" rIns="91440" bIns="91440" rtlCol="0" anchor="t">
            <a:noAutofit/>
          </a:bodyPr>
          <a:lstStyle/>
          <a:p>
            <a:r>
              <a:rPr lang="en-US" dirty="0">
                <a:latin typeface="Poppins"/>
                <a:cs typeface="Poppins"/>
              </a:rPr>
              <a:t>Pre-Show</a:t>
            </a:r>
            <a:endParaRPr lang="en-US" dirty="0"/>
          </a:p>
        </p:txBody>
      </p:sp>
      <p:pic>
        <p:nvPicPr>
          <p:cNvPr id="12" name="Picture 11" descr="A logo with text on it&#10;&#10;Description automatically generated">
            <a:extLst>
              <a:ext uri="{FF2B5EF4-FFF2-40B4-BE49-F238E27FC236}">
                <a16:creationId xmlns:a16="http://schemas.microsoft.com/office/drawing/2014/main" id="{11BFD85F-6B1E-1FBC-92AD-A8F87D01BEC2}"/>
              </a:ext>
            </a:extLst>
          </p:cNvPr>
          <p:cNvPicPr>
            <a:picLocks noChangeAspect="1"/>
          </p:cNvPicPr>
          <p:nvPr/>
        </p:nvPicPr>
        <p:blipFill>
          <a:blip r:embed="rId2"/>
          <a:stretch>
            <a:fillRect/>
          </a:stretch>
        </p:blipFill>
        <p:spPr>
          <a:xfrm>
            <a:off x="678125" y="5102321"/>
            <a:ext cx="1638300" cy="798195"/>
          </a:xfrm>
          <a:prstGeom prst="rect">
            <a:avLst/>
          </a:prstGeom>
        </p:spPr>
      </p:pic>
      <p:pic>
        <p:nvPicPr>
          <p:cNvPr id="5" name="Picture Placeholder 13">
            <a:extLst>
              <a:ext uri="{FF2B5EF4-FFF2-40B4-BE49-F238E27FC236}">
                <a16:creationId xmlns:a16="http://schemas.microsoft.com/office/drawing/2014/main" id="{1B529909-032B-ADD3-7261-633C45910C1B}"/>
              </a:ext>
            </a:extLst>
          </p:cNvPr>
          <p:cNvPicPr>
            <a:picLocks noChangeAspect="1"/>
          </p:cNvPicPr>
          <p:nvPr/>
        </p:nvPicPr>
        <p:blipFill>
          <a:blip r:embed="rId3"/>
          <a:srcRect l="3131" t="1499" r="627" b="45065"/>
          <a:stretch>
            <a:fillRect/>
          </a:stretch>
        </p:blipFill>
        <p:spPr>
          <a:xfrm>
            <a:off x="6005235" y="-251325"/>
            <a:ext cx="6646102" cy="5280525"/>
          </a:xfrm>
          <a:custGeom>
            <a:avLst/>
            <a:gdLst>
              <a:gd name="connsiteX0" fmla="*/ 2725891 w 6646102"/>
              <a:gd name="connsiteY0" fmla="*/ 114 h 5280525"/>
              <a:gd name="connsiteX1" fmla="*/ 2909218 w 6646102"/>
              <a:gd name="connsiteY1" fmla="*/ 10341 h 5280525"/>
              <a:gd name="connsiteX2" fmla="*/ 4840734 w 6646102"/>
              <a:gd name="connsiteY2" fmla="*/ 698995 h 5280525"/>
              <a:gd name="connsiteX3" fmla="*/ 6416404 w 6646102"/>
              <a:gd name="connsiteY3" fmla="*/ 2299347 h 5280525"/>
              <a:gd name="connsiteX4" fmla="*/ 6141087 w 6646102"/>
              <a:gd name="connsiteY4" fmla="*/ 4429886 h 5280525"/>
              <a:gd name="connsiteX5" fmla="*/ 6141121 w 6646102"/>
              <a:gd name="connsiteY5" fmla="*/ 4429932 h 5280525"/>
              <a:gd name="connsiteX6" fmla="*/ 3783619 w 6646102"/>
              <a:gd name="connsiteY6" fmla="*/ 5265208 h 5280525"/>
              <a:gd name="connsiteX7" fmla="*/ 1819339 w 6646102"/>
              <a:gd name="connsiteY7" fmla="*/ 4418194 h 5280525"/>
              <a:gd name="connsiteX8" fmla="*/ 460971 w 6646102"/>
              <a:gd name="connsiteY8" fmla="*/ 3028924 h 5280525"/>
              <a:gd name="connsiteX9" fmla="*/ 256558 w 6646102"/>
              <a:gd name="connsiteY9" fmla="*/ 1087998 h 5280525"/>
              <a:gd name="connsiteX10" fmla="*/ 2725891 w 6646102"/>
              <a:gd name="connsiteY10" fmla="*/ 114 h 52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6102" h="5280525">
                <a:moveTo>
                  <a:pt x="2725891" y="114"/>
                </a:moveTo>
                <a:cubicBezTo>
                  <a:pt x="2787855" y="756"/>
                  <a:pt x="2849047" y="4095"/>
                  <a:pt x="2909218" y="10341"/>
                </a:cubicBezTo>
                <a:cubicBezTo>
                  <a:pt x="3577357" y="79673"/>
                  <a:pt x="4200738" y="296976"/>
                  <a:pt x="4840734" y="698995"/>
                </a:cubicBezTo>
                <a:cubicBezTo>
                  <a:pt x="5536305" y="1135937"/>
                  <a:pt x="6110332" y="1815413"/>
                  <a:pt x="6416404" y="2299347"/>
                </a:cubicBezTo>
                <a:cubicBezTo>
                  <a:pt x="6857457" y="2996648"/>
                  <a:pt x="6606903" y="3896512"/>
                  <a:pt x="6141087" y="4429886"/>
                </a:cubicBezTo>
                <a:lnTo>
                  <a:pt x="6141121" y="4429932"/>
                </a:lnTo>
                <a:cubicBezTo>
                  <a:pt x="5675286" y="4963389"/>
                  <a:pt x="4746356" y="5365142"/>
                  <a:pt x="3783619" y="5265208"/>
                </a:cubicBezTo>
                <a:cubicBezTo>
                  <a:pt x="3115479" y="5195875"/>
                  <a:pt x="2477096" y="4791743"/>
                  <a:pt x="1819339" y="4418194"/>
                </a:cubicBezTo>
                <a:cubicBezTo>
                  <a:pt x="1161549" y="4044599"/>
                  <a:pt x="767044" y="3512858"/>
                  <a:pt x="460971" y="3028924"/>
                </a:cubicBezTo>
                <a:cubicBezTo>
                  <a:pt x="19917" y="2331624"/>
                  <a:pt x="-209278" y="1621456"/>
                  <a:pt x="256558" y="1087998"/>
                </a:cubicBezTo>
                <a:cubicBezTo>
                  <a:pt x="693278" y="587882"/>
                  <a:pt x="1796432" y="-9509"/>
                  <a:pt x="2725891" y="114"/>
                </a:cubicBezTo>
                <a:close/>
              </a:path>
            </a:pathLst>
          </a:custGeom>
          <a:ln w="127000">
            <a:noFill/>
          </a:ln>
        </p:spPr>
      </p:pic>
    </p:spTree>
    <p:extLst>
      <p:ext uri="{BB962C8B-B14F-4D97-AF65-F5344CB8AC3E}">
        <p14:creationId xmlns:p14="http://schemas.microsoft.com/office/powerpoint/2010/main" val="18239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DCDA20-9B08-0747-F559-6018C7F5F17B}"/>
              </a:ext>
            </a:extLst>
          </p:cNvPr>
          <p:cNvSpPr>
            <a:spLocks noGrp="1"/>
          </p:cNvSpPr>
          <p:nvPr>
            <p:ph type="body" sz="quarter" idx="13"/>
          </p:nvPr>
        </p:nvSpPr>
        <p:spPr>
          <a:xfrm>
            <a:off x="317687" y="338139"/>
            <a:ext cx="8808354" cy="576262"/>
          </a:xfrm>
        </p:spPr>
        <p:txBody>
          <a:bodyPr vert="horz" lIns="0" tIns="45720" rIns="0" bIns="45720" rtlCol="0" anchor="t">
            <a:noAutofit/>
          </a:bodyPr>
          <a:lstStyle/>
          <a:p>
            <a:r>
              <a:rPr lang="en-US" sz="3200" dirty="0">
                <a:latin typeface="Calibri"/>
                <a:ea typeface="Calibri"/>
                <a:cs typeface="Calibri"/>
              </a:rPr>
              <a:t>Preparing </a:t>
            </a:r>
            <a:r>
              <a:rPr lang="en-US" sz="3200" dirty="0">
                <a:solidFill>
                  <a:srgbClr val="F27300"/>
                </a:solidFill>
                <a:latin typeface="Calibri"/>
                <a:ea typeface="Calibri"/>
                <a:cs typeface="Calibri"/>
              </a:rPr>
              <a:t>pupils </a:t>
            </a:r>
            <a:r>
              <a:rPr lang="en-US" sz="3200" dirty="0">
                <a:latin typeface="Calibri"/>
                <a:ea typeface="Calibri"/>
                <a:cs typeface="Calibri"/>
              </a:rPr>
              <a:t>for the show.</a:t>
            </a:r>
            <a:endParaRPr lang="en-US" sz="3200" b="0" dirty="0">
              <a:latin typeface="Calibri"/>
              <a:ea typeface="Calibri"/>
              <a:cs typeface="Calibri"/>
            </a:endParaRPr>
          </a:p>
          <a:p>
            <a:endParaRPr lang="en-US" dirty="0">
              <a:latin typeface="Poppins"/>
              <a:cs typeface="Poppins"/>
            </a:endParaRPr>
          </a:p>
        </p:txBody>
      </p:sp>
      <p:sp>
        <p:nvSpPr>
          <p:cNvPr id="4" name="Text Placeholder 3">
            <a:extLst>
              <a:ext uri="{FF2B5EF4-FFF2-40B4-BE49-F238E27FC236}">
                <a16:creationId xmlns:a16="http://schemas.microsoft.com/office/drawing/2014/main" id="{1780365D-F05A-9726-1A54-CC86E9E2F10A}"/>
              </a:ext>
            </a:extLst>
          </p:cNvPr>
          <p:cNvSpPr>
            <a:spLocks noGrp="1"/>
          </p:cNvSpPr>
          <p:nvPr>
            <p:ph type="body" sz="quarter" idx="15"/>
          </p:nvPr>
        </p:nvSpPr>
        <p:spPr>
          <a:xfrm>
            <a:off x="239806" y="914401"/>
            <a:ext cx="11744068" cy="5605460"/>
          </a:xfrm>
        </p:spPr>
        <p:txBody>
          <a:bodyPr vert="horz" lIns="144000" tIns="144000" rIns="144000" bIns="144000" numCol="2" spcCol="365760" rtlCol="0" anchor="t">
            <a:noAutofit/>
          </a:bodyPr>
          <a:lstStyle/>
          <a:p>
            <a:r>
              <a:rPr lang="en-GB" b="1" dirty="0">
                <a:latin typeface="Calibri"/>
                <a:ea typeface="Calibri"/>
                <a:cs typeface="Calibri"/>
              </a:rPr>
              <a:t>Before the workshop and show you can let your pupils know what to expect using some of the key info and discussion questions below. </a:t>
            </a:r>
            <a:endParaRPr lang="en-US" b="1" dirty="0">
              <a:latin typeface="Calibri"/>
              <a:ea typeface="Calibri"/>
              <a:cs typeface="Calibri"/>
            </a:endParaRPr>
          </a:p>
          <a:p>
            <a:r>
              <a:rPr lang="en-GB" dirty="0" err="1">
                <a:latin typeface="Calibri"/>
                <a:ea typeface="Calibri"/>
                <a:cs typeface="Calibri"/>
              </a:rPr>
              <a:t>Mbilla</a:t>
            </a:r>
            <a:r>
              <a:rPr lang="en-GB" dirty="0">
                <a:latin typeface="Calibri"/>
                <a:ea typeface="Calibri"/>
                <a:cs typeface="Calibri"/>
              </a:rPr>
              <a:t> Arts are coming to visit us to do a workshop and a show! </a:t>
            </a:r>
          </a:p>
          <a:p>
            <a:r>
              <a:rPr lang="en-GB" dirty="0">
                <a:latin typeface="Calibri"/>
                <a:ea typeface="Calibri"/>
                <a:cs typeface="Calibri"/>
              </a:rPr>
              <a:t>A group of master drummers and dancers will help us explore the origins of West African music and dance styles.</a:t>
            </a:r>
            <a:endParaRPr lang="en-US" dirty="0"/>
          </a:p>
          <a:p>
            <a:r>
              <a:rPr lang="en-GB" dirty="0">
                <a:latin typeface="Calibri"/>
                <a:ea typeface="Calibri"/>
                <a:cs typeface="Poppins"/>
              </a:rPr>
              <a:t>They will also teach us about the djembe drum and African People's dance. We will be able to ask questions and take part in a carnival celebration with drumming and Soca music. </a:t>
            </a:r>
            <a:endParaRPr lang="en-GB" dirty="0">
              <a:latin typeface="Calibri"/>
              <a:ea typeface="Calibri"/>
            </a:endParaRP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r>
              <a:rPr lang="en-GB" b="1" dirty="0">
                <a:latin typeface="Calibri"/>
                <a:ea typeface="Calibri"/>
                <a:cs typeface="Calibri"/>
              </a:rPr>
              <a:t>Pre-show discussion questions </a:t>
            </a:r>
            <a:endParaRPr lang="en-US" dirty="0">
              <a:latin typeface="Calibri"/>
              <a:ea typeface="Calibri"/>
              <a:cs typeface="Calibri"/>
            </a:endParaRPr>
          </a:p>
          <a:p>
            <a:r>
              <a:rPr lang="en-GB" dirty="0">
                <a:latin typeface="Calibri"/>
                <a:ea typeface="Calibri"/>
                <a:cs typeface="Calibri"/>
              </a:rPr>
              <a:t>You might like to talk through the following prompts to be ready for the performance.</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What is a show and what makes it special?</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What makes a good performance?</a:t>
            </a:r>
            <a:endParaRPr lang="en-US" dirty="0">
              <a:latin typeface="Calibri"/>
              <a:ea typeface="Calibri"/>
              <a:cs typeface="Calibri"/>
            </a:endParaRPr>
          </a:p>
          <a:p>
            <a:pPr marL="285750" indent="-285750">
              <a:buFont typeface="Arial,Sans-Serif"/>
              <a:buChar char="•"/>
            </a:pPr>
            <a:r>
              <a:rPr lang="en-GB" dirty="0">
                <a:latin typeface="Calibri"/>
                <a:ea typeface="Calibri"/>
                <a:cs typeface="Calibri"/>
              </a:rPr>
              <a:t>What makes a good audience? E.g.</a:t>
            </a:r>
            <a:endParaRPr lang="en-US" dirty="0">
              <a:latin typeface="Calibri"/>
              <a:ea typeface="Calibri"/>
              <a:cs typeface="Calibri"/>
            </a:endParaRPr>
          </a:p>
          <a:p>
            <a:pPr marL="742950" lvl="1" indent="-285750">
              <a:buFont typeface="Arial,Sans-Serif"/>
              <a:buChar char="•"/>
            </a:pPr>
            <a:r>
              <a:rPr lang="en-GB" sz="1600" dirty="0">
                <a:latin typeface="Calibri"/>
                <a:ea typeface="Calibri"/>
                <a:cs typeface="Calibri"/>
              </a:rPr>
              <a:t>Stay sitting down so everyone can see and hear. </a:t>
            </a:r>
            <a:endParaRPr lang="en-US" sz="1600" dirty="0">
              <a:latin typeface="Calibri"/>
              <a:ea typeface="Calibri"/>
              <a:cs typeface="Calibri"/>
            </a:endParaRPr>
          </a:p>
          <a:p>
            <a:pPr marL="742950" lvl="1" indent="-285750">
              <a:buFont typeface="Arial,Sans-Serif"/>
              <a:buChar char="•"/>
            </a:pPr>
            <a:r>
              <a:rPr lang="en-GB" sz="1600" dirty="0">
                <a:latin typeface="Calibri"/>
                <a:ea typeface="Calibri"/>
                <a:cs typeface="Calibri"/>
              </a:rPr>
              <a:t>Respect everyone’s personal space. </a:t>
            </a:r>
            <a:endParaRPr lang="en-US" sz="1600" dirty="0">
              <a:latin typeface="Calibri"/>
              <a:ea typeface="Calibri"/>
              <a:cs typeface="Calibri"/>
            </a:endParaRPr>
          </a:p>
          <a:p>
            <a:pPr marL="742950" lvl="1" indent="-285750">
              <a:buFont typeface="Arial,Sans-Serif"/>
              <a:buChar char="•"/>
            </a:pPr>
            <a:r>
              <a:rPr lang="en-GB" sz="1600" dirty="0">
                <a:latin typeface="Calibri"/>
                <a:ea typeface="Calibri"/>
                <a:cs typeface="Calibri"/>
              </a:rPr>
              <a:t>Don’t talk when the show is on unless the musicians and dancers ask you to take part. </a:t>
            </a:r>
            <a:endParaRPr lang="en-US" sz="1600" dirty="0">
              <a:latin typeface="Calibri"/>
              <a:ea typeface="Calibri"/>
              <a:cs typeface="Calibri"/>
            </a:endParaRPr>
          </a:p>
          <a:p>
            <a:endParaRPr lang="en-GB" sz="1050" dirty="0">
              <a:latin typeface="Calibri"/>
              <a:ea typeface="Calibri"/>
              <a:cs typeface="Calibri"/>
            </a:endParaRPr>
          </a:p>
          <a:p>
            <a:r>
              <a:rPr lang="en-GB" dirty="0">
                <a:latin typeface="Calibri"/>
                <a:ea typeface="Calibri"/>
                <a:cs typeface="Calibri"/>
              </a:rPr>
              <a:t>You can also let your pupils know what to expect using the discussion prompts on the next page. </a:t>
            </a:r>
            <a:endParaRPr lang="en-US" dirty="0">
              <a:latin typeface="Calibri"/>
              <a:ea typeface="Calibri"/>
              <a:cs typeface="Calibri"/>
            </a:endParaRPr>
          </a:p>
          <a:p>
            <a:r>
              <a:rPr lang="en-GB" dirty="0">
                <a:latin typeface="Calibri"/>
                <a:ea typeface="Calibri"/>
                <a:cs typeface="Calibri"/>
              </a:rPr>
              <a:t>Depending on your pupils, for example pupils with SEND/younger children, you might want to share extra information about what sensory or interactive elements might happen or you might choose to leave that as a surprise. We have also provided a separate </a:t>
            </a:r>
            <a:r>
              <a:rPr lang="en-GB" dirty="0">
                <a:latin typeface="Calibri"/>
                <a:ea typeface="Calibri"/>
                <a:cs typeface="Calibri"/>
                <a:hlinkClick r:id="rId2"/>
              </a:rPr>
              <a:t>visual guide and information about our access and sensory toolkit</a:t>
            </a:r>
            <a:r>
              <a:rPr lang="en-GB" dirty="0">
                <a:latin typeface="Calibri"/>
                <a:ea typeface="Calibri"/>
                <a:cs typeface="Calibri"/>
              </a:rPr>
              <a:t>. </a:t>
            </a:r>
            <a:endParaRPr lang="en-US" dirty="0"/>
          </a:p>
        </p:txBody>
      </p:sp>
    </p:spTree>
    <p:extLst>
      <p:ext uri="{BB962C8B-B14F-4D97-AF65-F5344CB8AC3E}">
        <p14:creationId xmlns:p14="http://schemas.microsoft.com/office/powerpoint/2010/main" val="311789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E0CC-EDC9-2AC7-6A59-2D88C323B7D1}"/>
              </a:ext>
            </a:extLst>
          </p:cNvPr>
          <p:cNvSpPr>
            <a:spLocks noGrp="1"/>
          </p:cNvSpPr>
          <p:nvPr>
            <p:ph type="body" sz="quarter" idx="13"/>
          </p:nvPr>
        </p:nvSpPr>
        <p:spPr>
          <a:xfrm>
            <a:off x="317687" y="338139"/>
            <a:ext cx="8808354" cy="576262"/>
          </a:xfrm>
        </p:spPr>
        <p:txBody>
          <a:bodyPr vert="horz" lIns="0" tIns="45720" rIns="0" bIns="45720" rtlCol="0" anchor="t">
            <a:noAutofit/>
          </a:bodyPr>
          <a:lstStyle/>
          <a:p>
            <a:r>
              <a:rPr lang="en-US" sz="3200" dirty="0">
                <a:latin typeface="Calibri"/>
                <a:ea typeface="Calibri"/>
                <a:cs typeface="Calibri"/>
              </a:rPr>
              <a:t>Thinking about our show and workshop</a:t>
            </a:r>
            <a:endParaRPr lang="en-US" sz="3200" b="0" dirty="0">
              <a:latin typeface="Calibri"/>
              <a:ea typeface="Calibri"/>
              <a:cs typeface="Calibri"/>
            </a:endParaRPr>
          </a:p>
          <a:p>
            <a:endParaRPr lang="en-US" dirty="0"/>
          </a:p>
        </p:txBody>
      </p:sp>
      <p:sp>
        <p:nvSpPr>
          <p:cNvPr id="3" name="Text Placeholder 2">
            <a:extLst>
              <a:ext uri="{FF2B5EF4-FFF2-40B4-BE49-F238E27FC236}">
                <a16:creationId xmlns:a16="http://schemas.microsoft.com/office/drawing/2014/main" id="{62CEBAFA-62AF-D11D-2F02-CBC702BFE48A}"/>
              </a:ext>
            </a:extLst>
          </p:cNvPr>
          <p:cNvSpPr>
            <a:spLocks noGrp="1"/>
          </p:cNvSpPr>
          <p:nvPr>
            <p:ph type="body" sz="quarter" idx="15"/>
          </p:nvPr>
        </p:nvSpPr>
        <p:spPr>
          <a:xfrm>
            <a:off x="239806" y="914401"/>
            <a:ext cx="3848100" cy="1129552"/>
          </a:xfrm>
        </p:spPr>
        <p:txBody>
          <a:bodyPr vert="horz" lIns="144000" tIns="144000" rIns="144000" bIns="144000" numCol="1" spcCol="182880" rtlCol="0" anchor="t">
            <a:noAutofit/>
          </a:bodyPr>
          <a:lstStyle/>
          <a:p>
            <a:r>
              <a:rPr lang="en-US" sz="1800" dirty="0">
                <a:latin typeface="Calibri"/>
                <a:ea typeface="Calibri"/>
                <a:cs typeface="Poppins"/>
              </a:rPr>
              <a:t>What do we need to remember when we have visitors to school? </a:t>
            </a:r>
          </a:p>
        </p:txBody>
      </p:sp>
      <p:sp>
        <p:nvSpPr>
          <p:cNvPr id="39" name="Text Placeholder 38">
            <a:extLst>
              <a:ext uri="{FF2B5EF4-FFF2-40B4-BE49-F238E27FC236}">
                <a16:creationId xmlns:a16="http://schemas.microsoft.com/office/drawing/2014/main" id="{F0FEA2C3-46EA-2D6B-E7D0-4A9AB2148D23}"/>
              </a:ext>
            </a:extLst>
          </p:cNvPr>
          <p:cNvSpPr>
            <a:spLocks noGrp="1"/>
          </p:cNvSpPr>
          <p:nvPr>
            <p:ph type="body" sz="quarter" idx="18"/>
          </p:nvPr>
        </p:nvSpPr>
        <p:spPr/>
        <p:txBody>
          <a:bodyPr vert="horz" lIns="144000" tIns="144000" rIns="144000" bIns="144000" numCol="1" spcCol="182880" rtlCol="0" anchor="t">
            <a:noAutofit/>
          </a:bodyPr>
          <a:lstStyle/>
          <a:p>
            <a:r>
              <a:rPr lang="en-GB" sz="1800" dirty="0">
                <a:latin typeface="Calibri"/>
                <a:ea typeface="Calibri"/>
                <a:cs typeface="Calibri"/>
              </a:rPr>
              <a:t>How will we know when to stop taking part and it is time to sit and listen again?</a:t>
            </a:r>
            <a:endParaRPr lang="en-US" sz="1800" dirty="0">
              <a:latin typeface="Calibri"/>
              <a:ea typeface="Calibri"/>
              <a:cs typeface="Calibri"/>
            </a:endParaRPr>
          </a:p>
          <a:p>
            <a:endParaRPr lang="en-US" dirty="0"/>
          </a:p>
        </p:txBody>
      </p:sp>
      <p:sp>
        <p:nvSpPr>
          <p:cNvPr id="40" name="Text Placeholder 39">
            <a:extLst>
              <a:ext uri="{FF2B5EF4-FFF2-40B4-BE49-F238E27FC236}">
                <a16:creationId xmlns:a16="http://schemas.microsoft.com/office/drawing/2014/main" id="{76D228B4-AE5D-124D-E92A-589D2E50FA69}"/>
              </a:ext>
            </a:extLst>
          </p:cNvPr>
          <p:cNvSpPr>
            <a:spLocks noGrp="1"/>
          </p:cNvSpPr>
          <p:nvPr>
            <p:ph type="body" sz="quarter" idx="19"/>
          </p:nvPr>
        </p:nvSpPr>
        <p:spPr/>
        <p:txBody>
          <a:bodyPr vert="horz" lIns="144000" tIns="144000" rIns="144000" bIns="144000" numCol="1" spcCol="182880" rtlCol="0" anchor="t">
            <a:noAutofit/>
          </a:bodyPr>
          <a:lstStyle/>
          <a:p>
            <a:r>
              <a:rPr lang="en-US" sz="1800" dirty="0">
                <a:latin typeface="Calibri"/>
                <a:ea typeface="Calibri"/>
                <a:cs typeface="Calibri"/>
              </a:rPr>
              <a:t>How do you feel about the show coming to our school? Are you excited, nervous, happy?</a:t>
            </a:r>
          </a:p>
          <a:p>
            <a:endParaRPr lang="en-US" dirty="0"/>
          </a:p>
        </p:txBody>
      </p:sp>
      <p:sp>
        <p:nvSpPr>
          <p:cNvPr id="41" name="Text Placeholder 40">
            <a:extLst>
              <a:ext uri="{FF2B5EF4-FFF2-40B4-BE49-F238E27FC236}">
                <a16:creationId xmlns:a16="http://schemas.microsoft.com/office/drawing/2014/main" id="{8E79D9C2-AAB1-8CD4-9C2D-6EA2EF28AA7D}"/>
              </a:ext>
            </a:extLst>
          </p:cNvPr>
          <p:cNvSpPr>
            <a:spLocks noGrp="1"/>
          </p:cNvSpPr>
          <p:nvPr>
            <p:ph type="body" sz="quarter" idx="20"/>
          </p:nvPr>
        </p:nvSpPr>
        <p:spPr/>
        <p:txBody>
          <a:bodyPr vert="horz" lIns="144000" tIns="144000" rIns="144000" bIns="144000" numCol="1" spcCol="182880" rtlCol="0" anchor="t">
            <a:noAutofit/>
          </a:bodyPr>
          <a:lstStyle/>
          <a:p>
            <a:r>
              <a:rPr lang="en-US" sz="1800" dirty="0">
                <a:latin typeface="Calibri"/>
                <a:ea typeface="Calibri"/>
                <a:cs typeface="Calibri"/>
              </a:rPr>
              <a:t>What props do you think you might see in the show?</a:t>
            </a:r>
          </a:p>
          <a:p>
            <a:endParaRPr lang="en-US" dirty="0"/>
          </a:p>
        </p:txBody>
      </p:sp>
      <p:sp>
        <p:nvSpPr>
          <p:cNvPr id="42" name="Text Placeholder 41">
            <a:extLst>
              <a:ext uri="{FF2B5EF4-FFF2-40B4-BE49-F238E27FC236}">
                <a16:creationId xmlns:a16="http://schemas.microsoft.com/office/drawing/2014/main" id="{6F1291C1-0FE6-C6BC-B78E-307098EFA0BD}"/>
              </a:ext>
            </a:extLst>
          </p:cNvPr>
          <p:cNvSpPr>
            <a:spLocks noGrp="1"/>
          </p:cNvSpPr>
          <p:nvPr>
            <p:ph type="body" sz="quarter" idx="21"/>
          </p:nvPr>
        </p:nvSpPr>
        <p:spPr/>
        <p:txBody>
          <a:bodyPr vert="horz" lIns="144000" tIns="144000" rIns="144000" bIns="144000" numCol="1" spcCol="182880" rtlCol="0" anchor="t">
            <a:noAutofit/>
          </a:bodyPr>
          <a:lstStyle/>
          <a:p>
            <a:r>
              <a:rPr lang="en-US" sz="1800" dirty="0">
                <a:latin typeface="Calibri"/>
                <a:ea typeface="Calibri"/>
                <a:cs typeface="Calibri"/>
              </a:rPr>
              <a:t>What kind of music, songs or sounds do you think the show will include?</a:t>
            </a:r>
          </a:p>
          <a:p>
            <a:endParaRPr lang="en-US" dirty="0"/>
          </a:p>
        </p:txBody>
      </p:sp>
      <p:sp>
        <p:nvSpPr>
          <p:cNvPr id="43" name="Text Placeholder 42">
            <a:extLst>
              <a:ext uri="{FF2B5EF4-FFF2-40B4-BE49-F238E27FC236}">
                <a16:creationId xmlns:a16="http://schemas.microsoft.com/office/drawing/2014/main" id="{F90BB8CD-DA77-4491-A012-C3D39972AFA8}"/>
              </a:ext>
            </a:extLst>
          </p:cNvPr>
          <p:cNvSpPr>
            <a:spLocks noGrp="1"/>
          </p:cNvSpPr>
          <p:nvPr>
            <p:ph type="body" sz="quarter" idx="22"/>
          </p:nvPr>
        </p:nvSpPr>
        <p:spPr/>
        <p:txBody>
          <a:bodyPr vert="horz" lIns="144000" tIns="144000" rIns="144000" bIns="144000" numCol="1" spcCol="182880" rtlCol="0" anchor="t">
            <a:noAutofit/>
          </a:bodyPr>
          <a:lstStyle/>
          <a:p>
            <a:r>
              <a:rPr lang="en-US" sz="1800" dirty="0">
                <a:latin typeface="Calibri"/>
                <a:ea typeface="Calibri"/>
                <a:cs typeface="Calibri"/>
              </a:rPr>
              <a:t>What do we do at the end of the show to say thank you?</a:t>
            </a:r>
          </a:p>
          <a:p>
            <a:endParaRPr lang="en-US" dirty="0"/>
          </a:p>
        </p:txBody>
      </p:sp>
      <p:sp>
        <p:nvSpPr>
          <p:cNvPr id="37" name="Text Placeholder 36">
            <a:extLst>
              <a:ext uri="{FF2B5EF4-FFF2-40B4-BE49-F238E27FC236}">
                <a16:creationId xmlns:a16="http://schemas.microsoft.com/office/drawing/2014/main" id="{497D27E5-1EDD-C87D-C9B4-D8F496D47E3E}"/>
              </a:ext>
            </a:extLst>
          </p:cNvPr>
          <p:cNvSpPr>
            <a:spLocks noGrp="1"/>
          </p:cNvSpPr>
          <p:nvPr>
            <p:ph type="body" sz="quarter" idx="16"/>
          </p:nvPr>
        </p:nvSpPr>
        <p:spPr/>
        <p:txBody>
          <a:bodyPr vert="horz" lIns="144000" tIns="144000" rIns="144000" bIns="144000" numCol="1" spcCol="182880" rtlCol="0" anchor="t">
            <a:noAutofit/>
          </a:bodyPr>
          <a:lstStyle/>
          <a:p>
            <a:r>
              <a:rPr lang="en-GB" sz="1800" dirty="0">
                <a:latin typeface="Calibri"/>
                <a:ea typeface="Calibri"/>
                <a:cs typeface="Calibri"/>
              </a:rPr>
              <a:t>How can we make sure that we all enjoy the show? For example, we will need to sit and listen very carefully. </a:t>
            </a:r>
            <a:endParaRPr lang="en-US" sz="1800">
              <a:latin typeface="Calibri"/>
              <a:ea typeface="Calibri"/>
              <a:cs typeface="Calibri"/>
            </a:endParaRPr>
          </a:p>
          <a:p>
            <a:endParaRPr lang="en-US" dirty="0"/>
          </a:p>
        </p:txBody>
      </p:sp>
      <p:sp>
        <p:nvSpPr>
          <p:cNvPr id="38" name="Text Placeholder 37">
            <a:extLst>
              <a:ext uri="{FF2B5EF4-FFF2-40B4-BE49-F238E27FC236}">
                <a16:creationId xmlns:a16="http://schemas.microsoft.com/office/drawing/2014/main" id="{F03EF6FA-113E-066D-44E5-90E7F1A6BEB1}"/>
              </a:ext>
            </a:extLst>
          </p:cNvPr>
          <p:cNvSpPr>
            <a:spLocks noGrp="1"/>
          </p:cNvSpPr>
          <p:nvPr>
            <p:ph type="body" sz="quarter" idx="17"/>
          </p:nvPr>
        </p:nvSpPr>
        <p:spPr/>
        <p:txBody>
          <a:bodyPr vert="horz" lIns="144000" tIns="144000" rIns="144000" bIns="144000" numCol="1" spcCol="182880" rtlCol="0" anchor="t">
            <a:noAutofit/>
          </a:bodyPr>
          <a:lstStyle/>
          <a:p>
            <a:r>
              <a:rPr lang="en-GB" sz="1800" dirty="0">
                <a:latin typeface="Calibri"/>
                <a:ea typeface="Calibri"/>
                <a:cs typeface="Calibri"/>
              </a:rPr>
              <a:t>In some parts of the show, they might ask us to take part – what do you think they might ask us to do? </a:t>
            </a:r>
          </a:p>
          <a:p>
            <a:endParaRPr lang="en-GB" sz="1800" dirty="0">
              <a:latin typeface="Calibri"/>
              <a:ea typeface="Calibri"/>
              <a:cs typeface="Calibri"/>
            </a:endParaRPr>
          </a:p>
          <a:p>
            <a:endParaRPr lang="en-US" dirty="0"/>
          </a:p>
        </p:txBody>
      </p:sp>
    </p:spTree>
    <p:extLst>
      <p:ext uri="{BB962C8B-B14F-4D97-AF65-F5344CB8AC3E}">
        <p14:creationId xmlns:p14="http://schemas.microsoft.com/office/powerpoint/2010/main" val="152022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FBADBB-814B-1390-5439-BEA5533720A4}"/>
              </a:ext>
            </a:extLst>
          </p:cNvPr>
          <p:cNvSpPr>
            <a:spLocks noGrp="1"/>
          </p:cNvSpPr>
          <p:nvPr>
            <p:ph type="body" sz="quarter" idx="13"/>
          </p:nvPr>
        </p:nvSpPr>
        <p:spPr/>
        <p:txBody>
          <a:bodyPr vert="horz" lIns="0" tIns="45720" rIns="0" bIns="45720" rtlCol="0" anchor="t">
            <a:noAutofit/>
          </a:bodyPr>
          <a:lstStyle/>
          <a:p>
            <a:r>
              <a:rPr lang="en-US" sz="3200">
                <a:latin typeface="Calibri"/>
                <a:ea typeface="Calibri"/>
                <a:cs typeface="Calibri"/>
              </a:rPr>
              <a:t>Additional resources for your school!</a:t>
            </a:r>
            <a:endParaRPr lang="en-US" sz="3200" b="0">
              <a:latin typeface="Calibri"/>
              <a:ea typeface="Calibri"/>
              <a:cs typeface="Calibri"/>
            </a:endParaRPr>
          </a:p>
          <a:p>
            <a:endParaRPr lang="en-US"/>
          </a:p>
        </p:txBody>
      </p:sp>
      <p:sp>
        <p:nvSpPr>
          <p:cNvPr id="3" name="Text Placeholder 2">
            <a:extLst>
              <a:ext uri="{FF2B5EF4-FFF2-40B4-BE49-F238E27FC236}">
                <a16:creationId xmlns:a16="http://schemas.microsoft.com/office/drawing/2014/main" id="{6632F67E-762C-4CF1-0D50-CFFB7DDCCFBA}"/>
              </a:ext>
            </a:extLst>
          </p:cNvPr>
          <p:cNvSpPr>
            <a:spLocks noGrp="1"/>
          </p:cNvSpPr>
          <p:nvPr>
            <p:ph type="body" sz="quarter" idx="15"/>
          </p:nvPr>
        </p:nvSpPr>
        <p:spPr/>
        <p:txBody>
          <a:bodyPr vert="horz" lIns="144000" tIns="144000" rIns="144000" bIns="144000" numCol="1" spcCol="365760" rtlCol="0" anchor="t">
            <a:noAutofit/>
          </a:bodyPr>
          <a:lstStyle/>
          <a:p>
            <a:r>
              <a:rPr lang="en-GB" dirty="0">
                <a:latin typeface="Calibri"/>
                <a:ea typeface="Calibri"/>
                <a:cs typeface="Calibri"/>
              </a:rPr>
              <a:t>Prior to your school's performance and workshops taking place, your school will also receive:</a:t>
            </a:r>
            <a:endParaRPr lang="en-US" dirty="0">
              <a:latin typeface="Calibri"/>
              <a:ea typeface="Calibri"/>
              <a:cs typeface="Calibri"/>
            </a:endParaRPr>
          </a:p>
          <a:p>
            <a:pPr marL="285750" indent="-285750">
              <a:buFont typeface="Arial,Sans-Serif"/>
              <a:buChar char="•"/>
            </a:pPr>
            <a:r>
              <a:rPr lang="en-GB" b="1" dirty="0">
                <a:latin typeface="Calibri"/>
                <a:ea typeface="Calibri"/>
                <a:cs typeface="Calibri"/>
              </a:rPr>
              <a:t>A box of books</a:t>
            </a:r>
            <a:r>
              <a:rPr lang="en-GB" dirty="0">
                <a:latin typeface="Calibri"/>
                <a:ea typeface="Calibri"/>
                <a:cs typeface="Calibri"/>
              </a:rPr>
              <a:t> containing a range of fiction and non-fiction titles for all year groups, linked to the themes explored by the shows in this year's programme. These are for you to use in book corners or the school library. </a:t>
            </a:r>
            <a:endParaRPr lang="en-US" dirty="0">
              <a:latin typeface="Calibri"/>
              <a:ea typeface="Calibri"/>
              <a:cs typeface="Calibri"/>
            </a:endParaRPr>
          </a:p>
          <a:p>
            <a:pPr marL="285750" indent="-285750">
              <a:buFont typeface="Arial,Sans-Serif"/>
              <a:buChar char="•"/>
            </a:pPr>
            <a:r>
              <a:rPr lang="en-GB" b="1" dirty="0">
                <a:latin typeface="Calibri"/>
                <a:ea typeface="Calibri"/>
                <a:cs typeface="Calibri"/>
              </a:rPr>
              <a:t>A themed booklist </a:t>
            </a:r>
            <a:r>
              <a:rPr lang="en-GB" dirty="0">
                <a:latin typeface="Calibri"/>
                <a:ea typeface="Calibri"/>
                <a:cs typeface="Calibri"/>
              </a:rPr>
              <a:t>showing the books you've been sent and a range of additional titles you might find interesting.</a:t>
            </a:r>
            <a:endParaRPr lang="en-US" dirty="0">
              <a:latin typeface="Calibri"/>
              <a:ea typeface="Calibri"/>
              <a:cs typeface="Calibri"/>
            </a:endParaRPr>
          </a:p>
          <a:p>
            <a:pPr marL="285750" indent="-285750">
              <a:buFont typeface="Arial,Sans-Serif"/>
              <a:buChar char="•"/>
            </a:pPr>
            <a:r>
              <a:rPr lang="en-GB" b="1" dirty="0">
                <a:latin typeface="Calibri"/>
                <a:ea typeface="Calibri"/>
                <a:cs typeface="Calibri"/>
              </a:rPr>
              <a:t>A box of creative art supplies </a:t>
            </a:r>
            <a:r>
              <a:rPr lang="en-GB" dirty="0">
                <a:latin typeface="Calibri"/>
                <a:ea typeface="Calibri"/>
                <a:cs typeface="Calibri"/>
              </a:rPr>
              <a:t>and a themed resource with ideas for creative activities. This box contains a wide range of items that we hope will bring creativity to life in your classroom in many different ways! </a:t>
            </a:r>
            <a:endParaRPr lang="en-US" dirty="0">
              <a:latin typeface="Calibri"/>
              <a:ea typeface="Calibri"/>
              <a:cs typeface="Calibri"/>
            </a:endParaRPr>
          </a:p>
          <a:p>
            <a:r>
              <a:rPr lang="en-GB" dirty="0">
                <a:latin typeface="Calibri"/>
                <a:ea typeface="Calibri"/>
                <a:cs typeface="Calibri"/>
              </a:rPr>
              <a:t>The box of creative materials is for your school to use how you like! We suggest that it be used for the class/es that took part in the Primary Arts In-Schools Touring workshop and show for some extra creative activities. Most of the items in the box can be used for more than one project, as we wanted to ensure that it included lots of core art materials that, if looked after kindly, will be used again and again.</a:t>
            </a:r>
            <a:endParaRPr lang="en-US" dirty="0">
              <a:latin typeface="Calibri"/>
              <a:ea typeface="Calibri"/>
              <a:cs typeface="Calibri"/>
            </a:endParaRPr>
          </a:p>
          <a:p>
            <a:endParaRPr lang="en-GB" dirty="0">
              <a:latin typeface="Calibri"/>
              <a:ea typeface="Calibri"/>
              <a:cs typeface="Calibri"/>
            </a:endParaRPr>
          </a:p>
          <a:p>
            <a:endParaRPr lang="en-US" sz="3200" b="1" dirty="0">
              <a:latin typeface="Calibri"/>
              <a:ea typeface="Calibri"/>
              <a:cs typeface="Calibri"/>
            </a:endParaRPr>
          </a:p>
          <a:p>
            <a:endParaRPr lang="en-US" dirty="0"/>
          </a:p>
        </p:txBody>
      </p:sp>
      <p:sp>
        <p:nvSpPr>
          <p:cNvPr id="4" name="Text Placeholder 3">
            <a:extLst>
              <a:ext uri="{FF2B5EF4-FFF2-40B4-BE49-F238E27FC236}">
                <a16:creationId xmlns:a16="http://schemas.microsoft.com/office/drawing/2014/main" id="{35BDEDD0-1AA5-7939-79B8-2D6B31235292}"/>
              </a:ext>
            </a:extLst>
          </p:cNvPr>
          <p:cNvSpPr>
            <a:spLocks noGrp="1"/>
          </p:cNvSpPr>
          <p:nvPr>
            <p:ph type="body" sz="quarter" idx="16"/>
          </p:nvPr>
        </p:nvSpPr>
        <p:spPr/>
        <p:txBody>
          <a:bodyPr vert="horz" lIns="144000" tIns="144000" rIns="144000" bIns="144000" numCol="2" spcCol="365760" rtlCol="0" anchor="t">
            <a:noAutofit/>
          </a:bodyPr>
          <a:lstStyle/>
          <a:p>
            <a:r>
              <a:rPr lang="en-US" b="1">
                <a:latin typeface="Poppins"/>
                <a:cs typeface="Poppins"/>
              </a:rPr>
              <a:t>Each box contains the following materials: </a:t>
            </a:r>
            <a:endParaRPr lang="en-US">
              <a:latin typeface="Poppins"/>
              <a:cs typeface="Poppins"/>
            </a:endParaRPr>
          </a:p>
          <a:p>
            <a:pPr marL="285750" indent="-285750">
              <a:buFont typeface="Arial" panose="020B0604020202020204" pitchFamily="34" charset="0"/>
              <a:buChar char="•"/>
            </a:pPr>
            <a:r>
              <a:rPr lang="en-US"/>
              <a:t>Glue Sticks</a:t>
            </a:r>
          </a:p>
          <a:p>
            <a:pPr marL="285750" indent="-285750">
              <a:buFont typeface="Arial" panose="020B0604020202020204" pitchFamily="34" charset="0"/>
              <a:buChar char="•"/>
            </a:pPr>
            <a:r>
              <a:rPr lang="en-US"/>
              <a:t>PVA Glue</a:t>
            </a:r>
          </a:p>
          <a:p>
            <a:pPr marL="285750" indent="-285750">
              <a:buFont typeface="Arial" panose="020B0604020202020204" pitchFamily="34" charset="0"/>
              <a:buChar char="•"/>
            </a:pPr>
            <a:r>
              <a:rPr lang="en-US"/>
              <a:t>White Card (A6)</a:t>
            </a:r>
          </a:p>
          <a:p>
            <a:pPr marL="285750" indent="-285750">
              <a:buFont typeface="Arial" panose="020B0604020202020204" pitchFamily="34" charset="0"/>
              <a:buChar char="•"/>
            </a:pPr>
            <a:r>
              <a:rPr lang="en-US"/>
              <a:t>Black Card (A3)</a:t>
            </a:r>
          </a:p>
          <a:p>
            <a:pPr marL="285750" indent="-285750">
              <a:buFont typeface="Arial" panose="020B0604020202020204" pitchFamily="34" charset="0"/>
              <a:buChar char="•"/>
            </a:pPr>
            <a:r>
              <a:rPr lang="en-US" err="1"/>
              <a:t>Coloured</a:t>
            </a:r>
            <a:r>
              <a:rPr lang="en-US"/>
              <a:t> Card (A4 &amp; A3)</a:t>
            </a:r>
          </a:p>
          <a:p>
            <a:pPr marL="285750" indent="-285750">
              <a:buFont typeface="Arial" panose="020B0604020202020204" pitchFamily="34" charset="0"/>
              <a:buChar char="•"/>
            </a:pPr>
            <a:r>
              <a:rPr lang="en-US"/>
              <a:t>White Sugar Paper (A3)</a:t>
            </a:r>
          </a:p>
          <a:p>
            <a:pPr marL="285750" indent="-285750">
              <a:buFont typeface="Arial" panose="020B0604020202020204" pitchFamily="34" charset="0"/>
              <a:buChar char="•"/>
            </a:pPr>
            <a:r>
              <a:rPr lang="en-US" err="1"/>
              <a:t>Coloured</a:t>
            </a:r>
            <a:r>
              <a:rPr lang="en-US"/>
              <a:t> Sugar Paper (A4)</a:t>
            </a:r>
          </a:p>
          <a:p>
            <a:pPr marL="285750" indent="-285750">
              <a:buFont typeface="Arial" panose="020B0604020202020204" pitchFamily="34" charset="0"/>
              <a:buChar char="•"/>
            </a:pPr>
            <a:r>
              <a:rPr lang="en-US" err="1"/>
              <a:t>Coloured</a:t>
            </a:r>
            <a:r>
              <a:rPr lang="en-US"/>
              <a:t> Tissue Paper</a:t>
            </a:r>
          </a:p>
          <a:p>
            <a:pPr marL="285750" indent="-285750">
              <a:buFont typeface="Arial" panose="020B0604020202020204" pitchFamily="34" charset="0"/>
              <a:buChar char="•"/>
            </a:pPr>
            <a:r>
              <a:rPr lang="en-US"/>
              <a:t>Paper Plates</a:t>
            </a:r>
          </a:p>
          <a:p>
            <a:pPr marL="285750" indent="-285750">
              <a:buFont typeface="Arial" panose="020B0604020202020204" pitchFamily="34" charset="0"/>
              <a:buChar char="•"/>
            </a:pPr>
            <a:r>
              <a:rPr lang="en-US" err="1"/>
              <a:t>Lolly</a:t>
            </a:r>
            <a:r>
              <a:rPr lang="en-US"/>
              <a:t> Sticks</a:t>
            </a:r>
          </a:p>
          <a:p>
            <a:endParaRPr lang="en-US"/>
          </a:p>
          <a:p>
            <a:br>
              <a:rPr lang="en-US"/>
            </a:b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br>
              <a:rPr lang="en-US"/>
            </a:br>
            <a:br>
              <a:rPr lang="en-US"/>
            </a:br>
            <a:br>
              <a:rPr lang="en-US"/>
            </a:br>
            <a:endParaRPr lang="en-US"/>
          </a:p>
          <a:p>
            <a:pPr marL="285750" indent="-285750">
              <a:buFont typeface="Arial" panose="020B0604020202020204" pitchFamily="34" charset="0"/>
              <a:buChar char="•"/>
            </a:pPr>
            <a:r>
              <a:rPr lang="en-US"/>
              <a:t>Masking Tape</a:t>
            </a:r>
          </a:p>
          <a:p>
            <a:pPr marL="285750" indent="-285750">
              <a:buFont typeface="Arial" panose="020B0604020202020204" pitchFamily="34" charset="0"/>
              <a:buChar char="•"/>
            </a:pPr>
            <a:r>
              <a:rPr lang="en-US"/>
              <a:t>Double-Sided Tape</a:t>
            </a:r>
          </a:p>
          <a:p>
            <a:pPr marL="285750" indent="-285750">
              <a:buFont typeface="Arial" panose="020B0604020202020204" pitchFamily="34" charset="0"/>
              <a:buChar char="•"/>
            </a:pPr>
            <a:r>
              <a:rPr lang="en-US"/>
              <a:t>Plain Matchboxes</a:t>
            </a:r>
          </a:p>
          <a:p>
            <a:pPr marL="285750" indent="-285750">
              <a:buFont typeface="Arial" panose="020B0604020202020204" pitchFamily="34" charset="0"/>
              <a:buChar char="•"/>
            </a:pPr>
            <a:r>
              <a:rPr lang="en-US"/>
              <a:t>Stripy Pipe Cleaners</a:t>
            </a:r>
          </a:p>
          <a:p>
            <a:pPr marL="285750" indent="-285750">
              <a:buFont typeface="Arial" panose="020B0604020202020204" pitchFamily="34" charset="0"/>
              <a:buChar char="•"/>
            </a:pPr>
            <a:r>
              <a:rPr lang="en-US"/>
              <a:t>Oil Pastels</a:t>
            </a:r>
          </a:p>
          <a:p>
            <a:pPr marL="285750" indent="-285750">
              <a:buFont typeface="Arial" panose="020B0604020202020204" pitchFamily="34" charset="0"/>
              <a:buChar char="•"/>
            </a:pPr>
            <a:r>
              <a:rPr lang="en-US"/>
              <a:t>Modelling String</a:t>
            </a:r>
          </a:p>
          <a:p>
            <a:pPr marL="285750" indent="-285750">
              <a:buFont typeface="Arial" panose="020B0604020202020204" pitchFamily="34" charset="0"/>
              <a:buChar char="•"/>
            </a:pPr>
            <a:r>
              <a:rPr lang="en-US"/>
              <a:t>Split Pins</a:t>
            </a:r>
          </a:p>
          <a:p>
            <a:pPr marL="285750" indent="-285750">
              <a:buFont typeface="Arial" panose="020B0604020202020204" pitchFamily="34" charset="0"/>
              <a:buChar char="•"/>
            </a:pPr>
            <a:r>
              <a:rPr lang="en-US"/>
              <a:t>Clay (Mixed </a:t>
            </a:r>
            <a:r>
              <a:rPr lang="en-US" err="1"/>
              <a:t>Colours</a:t>
            </a:r>
            <a:r>
              <a:rPr lang="en-US"/>
              <a:t>)</a:t>
            </a:r>
          </a:p>
          <a:p>
            <a:pPr marL="285750" indent="-285750">
              <a:buFont typeface="Arial" panose="020B0604020202020204" pitchFamily="34" charset="0"/>
              <a:buChar char="•"/>
            </a:pPr>
            <a:r>
              <a:rPr lang="en-US"/>
              <a:t>Air-Drying Clay (Terracotta)</a:t>
            </a:r>
          </a:p>
          <a:p>
            <a:pPr marL="285750" indent="-285750">
              <a:buFont typeface="Arial" panose="020B0604020202020204" pitchFamily="34" charset="0"/>
              <a:buChar char="•"/>
            </a:pPr>
            <a:r>
              <a:rPr lang="en-US" err="1"/>
              <a:t>Coloured</a:t>
            </a:r>
            <a:r>
              <a:rPr lang="en-US"/>
              <a:t> Cellophane</a:t>
            </a:r>
          </a:p>
          <a:p>
            <a:pPr marL="285750" indent="-285750">
              <a:buFont typeface="Arial" panose="020B0604020202020204" pitchFamily="34" charset="0"/>
              <a:buChar char="•"/>
            </a:pPr>
            <a:r>
              <a:rPr lang="en-US"/>
              <a:t>Stick-on Wiggly Eyes</a:t>
            </a:r>
          </a:p>
          <a:p>
            <a:pPr marL="285750" indent="-285750">
              <a:buFont typeface="Arial" panose="020B0604020202020204" pitchFamily="34" charset="0"/>
              <a:buChar char="•"/>
            </a:pPr>
            <a:r>
              <a:rPr lang="en-US"/>
              <a:t>Felt Tips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05236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Take a bow!</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workshops and show!</a:t>
            </a:r>
          </a:p>
          <a:p>
            <a:r>
              <a:rPr lang="en-US">
                <a:latin typeface="+mn-lt"/>
              </a:rPr>
              <a:t>Exploring the themes of the show and supporting pupils to reflect on the experience, we have suggestions for 10 minutes, 30 minutes or a full 1-hour lesson.</a:t>
            </a:r>
          </a:p>
        </p:txBody>
      </p:sp>
      <p:pic>
        <p:nvPicPr>
          <p:cNvPr id="10" name="Picture Placeholder 9">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a:blip r:embed="rId2"/>
          <a:srcRect l="23421" r="23421"/>
          <a:stretch/>
        </p:blipFill>
        <p:spPr>
          <a:xfrm>
            <a:off x="6632810" y="-210392"/>
            <a:ext cx="5617916" cy="7046258"/>
          </a:xfrm>
          <a:ln>
            <a:solidFill>
              <a:srgbClr val="F27300"/>
            </a:solidFill>
          </a:ln>
        </p:spPr>
      </p:pic>
      <p:sp>
        <p:nvSpPr>
          <p:cNvPr id="7" name="Text Placeholder 6">
            <a:extLst>
              <a:ext uri="{FF2B5EF4-FFF2-40B4-BE49-F238E27FC236}">
                <a16:creationId xmlns:a16="http://schemas.microsoft.com/office/drawing/2014/main" id="{7BE0C18B-554C-352C-59C4-91D4EB441A19}"/>
              </a:ext>
            </a:extLst>
          </p:cNvPr>
          <p:cNvSpPr>
            <a:spLocks noGrp="1"/>
          </p:cNvSpPr>
          <p:nvPr>
            <p:ph type="body" sz="quarter" idx="17"/>
          </p:nvPr>
        </p:nvSpPr>
        <p:spPr/>
        <p:txBody>
          <a:bodyPr/>
          <a:lstStyle/>
          <a:p>
            <a:r>
              <a:rPr lang="en-US" sz="3200">
                <a:latin typeface="+mn-lt"/>
              </a:rPr>
              <a:t>Post-Show Activities</a:t>
            </a:r>
          </a:p>
        </p:txBody>
      </p:sp>
      <p:sp>
        <p:nvSpPr>
          <p:cNvPr id="5" name="Picture Placeholder 4">
            <a:extLst>
              <a:ext uri="{FF2B5EF4-FFF2-40B4-BE49-F238E27FC236}">
                <a16:creationId xmlns:a16="http://schemas.microsoft.com/office/drawing/2014/main" id="{AD020028-E86E-F729-FAAF-D5098067F1E7}"/>
              </a:ext>
            </a:extLst>
          </p:cNvPr>
          <p:cNvSpPr>
            <a:spLocks noGrp="1"/>
          </p:cNvSpPr>
          <p:nvPr>
            <p:ph type="pic" sz="quarter" idx="14"/>
          </p:nvPr>
        </p:nvSpPr>
        <p:spPr/>
        <p:txBody>
          <a:bodyPr/>
          <a:lstStyle/>
          <a:p>
            <a:endParaRPr lang="en-US"/>
          </a:p>
        </p:txBody>
      </p:sp>
      <p:pic>
        <p:nvPicPr>
          <p:cNvPr id="6" name="Picture 5" descr="A colorful squares with white text&#10;&#10;AI-generated content may be incorrect.">
            <a:extLst>
              <a:ext uri="{FF2B5EF4-FFF2-40B4-BE49-F238E27FC236}">
                <a16:creationId xmlns:a16="http://schemas.microsoft.com/office/drawing/2014/main" id="{A3072CD3-9DD3-D5CF-12E7-2A4BC90B8056}"/>
              </a:ext>
            </a:extLst>
          </p:cNvPr>
          <p:cNvPicPr>
            <a:picLocks noChangeAspect="1"/>
          </p:cNvPicPr>
          <p:nvPr/>
        </p:nvPicPr>
        <p:blipFill>
          <a:blip r:embed="rId3"/>
          <a:stretch>
            <a:fillRect/>
          </a:stretch>
        </p:blipFill>
        <p:spPr>
          <a:xfrm>
            <a:off x="272146" y="4945171"/>
            <a:ext cx="1793820" cy="940304"/>
          </a:xfrm>
          <a:prstGeom prst="rect">
            <a:avLst/>
          </a:prstGeom>
        </p:spPr>
      </p:pic>
    </p:spTree>
    <p:extLst>
      <p:ext uri="{BB962C8B-B14F-4D97-AF65-F5344CB8AC3E}">
        <p14:creationId xmlns:p14="http://schemas.microsoft.com/office/powerpoint/2010/main" val="3931893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7" ma:contentTypeDescription="Create a new document." ma:contentTypeScope="" ma:versionID="1ed1a0a44914813ee6c46926c0073c2d">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38e7398cf3b4faec210fac0f9bdbc173"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element ref="ns2:Length" minOccurs="0"/>
                <xsd:element ref="ns2:MediaServiceBillingMetadata"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Length" ma:index="32" nillable="true" ma:displayName="Length" ma:format="Dropdown" ma:internalName="Length">
      <xsd:simpleType>
        <xsd:restriction base="dms:Text">
          <xsd:maxLength value="255"/>
        </xsd:restriction>
      </xsd:simpleType>
    </xsd:element>
    <xsd:element name="MediaServiceBillingMetadata" ma:index="33" nillable="true" ma:displayName="MediaServiceBillingMetadata" ma:hidden="true" ma:internalName="MediaServiceBillingMetadata" ma:readOnly="true">
      <xsd:simpleType>
        <xsd:restriction base="dms:Note"/>
      </xsd:simpleType>
    </xsd:element>
    <xsd:element name="Thumbnail" ma:index="34"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Length xmlns="b4293591-fd5b-4f20-8142-38a6ccff9003" xsi:nil="true"/>
    <Thumbnail xmlns="b4293591-fd5b-4f20-8142-38a6ccff9003" xsi:nil="true"/>
  </documentManagement>
</p:properties>
</file>

<file path=customXml/itemProps1.xml><?xml version="1.0" encoding="utf-8"?>
<ds:datastoreItem xmlns:ds="http://schemas.openxmlformats.org/officeDocument/2006/customXml" ds:itemID="{DA96CEC7-5AEF-4F03-B122-1C0739B1A55B}">
  <ds:schemaRefs>
    <ds:schemaRef ds:uri="http://schemas.microsoft.com/sharepoint/v3/contenttype/forms"/>
  </ds:schemaRefs>
</ds:datastoreItem>
</file>

<file path=customXml/itemProps2.xml><?xml version="1.0" encoding="utf-8"?>
<ds:datastoreItem xmlns:ds="http://schemas.openxmlformats.org/officeDocument/2006/customXml" ds:itemID="{E5C22D48-3ABF-4728-B6A7-A43D20FFA9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93591-fd5b-4f20-8142-38a6ccff9003"/>
    <ds:schemaRef ds:uri="55095bd9-18d6-472d-a72c-37b77a378e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7976E5-115F-4D2A-AA2F-599A3D2F4E4D}">
  <ds:schemaRef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elements/1.1/"/>
    <ds:schemaRef ds:uri="http://purl.org/dc/dcmitype/"/>
    <ds:schemaRef ds:uri="http://purl.org/dc/terms/"/>
    <ds:schemaRef ds:uri="55095bd9-18d6-472d-a72c-37b77a378e77"/>
    <ds:schemaRef ds:uri="b4293591-fd5b-4f20-8142-38a6ccff9003"/>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1668</TotalTime>
  <Words>1996</Words>
  <Application>Microsoft Office PowerPoint</Application>
  <PresentationFormat>Widescreen</PresentationFormat>
  <Paragraphs>177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Anderson</dc:creator>
  <cp:lastModifiedBy>Jess McDermott</cp:lastModifiedBy>
  <cp:revision>178</cp:revision>
  <dcterms:created xsi:type="dcterms:W3CDTF">2024-06-12T13:00:08Z</dcterms:created>
  <dcterms:modified xsi:type="dcterms:W3CDTF">2026-01-07T10:44:30Z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